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856" r:id="rId2"/>
  </p:sld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71" r:id="rId14"/>
    <p:sldId id="268" r:id="rId15"/>
    <p:sldId id="269" r:id="rId16"/>
    <p:sldId id="272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6" autoAdjust="0"/>
    <p:restoredTop sz="94729" autoAdjust="0"/>
  </p:normalViewPr>
  <p:slideViewPr>
    <p:cSldViewPr>
      <p:cViewPr varScale="1">
        <p:scale>
          <a:sx n="82" d="100"/>
          <a:sy n="82" d="100"/>
        </p:scale>
        <p:origin x="-10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914D-A763-4DD3-880C-ED08DCA7E230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15E-CBFA-40C5-A387-4C4219725B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3517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914D-A763-4DD3-880C-ED08DCA7E230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15E-CBFA-40C5-A387-4C4219725B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9678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914D-A763-4DD3-880C-ED08DCA7E230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15E-CBFA-40C5-A387-4C4219725B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5326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en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="" xmlns:a16="http://schemas.microsoft.com/office/drawing/2014/main" id="{4FB3DE57-AFE9-4820-B949-FA693C6FFFB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286000" y="3429000"/>
            <a:ext cx="6858000" cy="3428999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279635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914D-A763-4DD3-880C-ED08DCA7E230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2F4F15E-CBFA-40C5-A387-4C4219725B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914D-A763-4DD3-880C-ED08DCA7E230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15E-CBFA-40C5-A387-4C4219725B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914D-A763-4DD3-880C-ED08DCA7E230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15E-CBFA-40C5-A387-4C4219725B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914D-A763-4DD3-880C-ED08DCA7E230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15E-CBFA-40C5-A387-4C4219725BB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914D-A763-4DD3-880C-ED08DCA7E230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15E-CBFA-40C5-A387-4C4219725BB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914D-A763-4DD3-880C-ED08DCA7E230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15E-CBFA-40C5-A387-4C4219725B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914D-A763-4DD3-880C-ED08DCA7E230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15E-CBFA-40C5-A387-4C4219725B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914D-A763-4DD3-880C-ED08DCA7E230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15E-CBFA-40C5-A387-4C4219725B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0583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914D-A763-4DD3-880C-ED08DCA7E230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15E-CBFA-40C5-A387-4C4219725BB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914D-A763-4DD3-880C-ED08DCA7E230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15E-CBFA-40C5-A387-4C4219725BB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914D-A763-4DD3-880C-ED08DCA7E230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15E-CBFA-40C5-A387-4C4219725B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914D-A763-4DD3-880C-ED08DCA7E230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15E-CBFA-40C5-A387-4C4219725B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914D-A763-4DD3-880C-ED08DCA7E230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15E-CBFA-40C5-A387-4C4219725B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356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914D-A763-4DD3-880C-ED08DCA7E230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15E-CBFA-40C5-A387-4C4219725B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127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914D-A763-4DD3-880C-ED08DCA7E230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15E-CBFA-40C5-A387-4C4219725B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9682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914D-A763-4DD3-880C-ED08DCA7E230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15E-CBFA-40C5-A387-4C4219725B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3353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914D-A763-4DD3-880C-ED08DCA7E230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15E-CBFA-40C5-A387-4C4219725B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6066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914D-A763-4DD3-880C-ED08DCA7E230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15E-CBFA-40C5-A387-4C4219725B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20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914D-A763-4DD3-880C-ED08DCA7E230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15E-CBFA-40C5-A387-4C4219725B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5638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E914D-A763-4DD3-880C-ED08DCA7E230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4F15E-CBFA-40C5-A387-4C4219725B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205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55E914D-A763-4DD3-880C-ED08DCA7E230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22F4F15E-CBFA-40C5-A387-4C4219725BB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pt.cc/YAsm" TargetMode="External"/><Relationship Id="rId2" Type="http://schemas.openxmlformats.org/officeDocument/2006/relationships/hyperlink" Target="http://www.tipo.gov.tw/ch/AllInOne_Show.aspx?path=3396&amp;guid=79bc7feb-6e9b-47a4-9b4f-20c8c4e4ad73&amp;lang=zh-tw" TargetMode="Externa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ipo.gov.tw/" TargetMode="Externa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12D8ADCF-4934-40F9-ABAA-506F4565CA04}"/>
              </a:ext>
            </a:extLst>
          </p:cNvPr>
          <p:cNvSpPr/>
          <p:nvPr/>
        </p:nvSpPr>
        <p:spPr>
          <a:xfrm>
            <a:off x="0" y="1"/>
            <a:ext cx="2286000" cy="6857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 Normal" charset="0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561A11D4-A969-4455-A47B-057C7C0DBA86}"/>
              </a:ext>
            </a:extLst>
          </p:cNvPr>
          <p:cNvSpPr/>
          <p:nvPr/>
        </p:nvSpPr>
        <p:spPr>
          <a:xfrm>
            <a:off x="2286000" y="3496234"/>
            <a:ext cx="2286000" cy="336176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 Normal" charset="0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FFED29E8-A125-4D7A-936B-3D4857D5A46E}"/>
              </a:ext>
            </a:extLst>
          </p:cNvPr>
          <p:cNvSpPr/>
          <p:nvPr/>
        </p:nvSpPr>
        <p:spPr>
          <a:xfrm>
            <a:off x="4572000" y="3496235"/>
            <a:ext cx="2286000" cy="336176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 Normal" charset="0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7F5D2E9A-72D3-4EA3-A618-F75D433A3A2B}"/>
              </a:ext>
            </a:extLst>
          </p:cNvPr>
          <p:cNvSpPr/>
          <p:nvPr/>
        </p:nvSpPr>
        <p:spPr>
          <a:xfrm>
            <a:off x="6858000" y="3496234"/>
            <a:ext cx="2286000" cy="336176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 Normal" charset="0"/>
              <a:ea typeface="+mn-ea"/>
              <a:cs typeface="+mn-cs"/>
            </a:endParaRPr>
          </a:p>
        </p:txBody>
      </p:sp>
      <p:sp>
        <p:nvSpPr>
          <p:cNvPr id="2" name="TextBox 3">
            <a:extLst>
              <a:ext uri="{FF2B5EF4-FFF2-40B4-BE49-F238E27FC236}">
                <a16:creationId xmlns="" xmlns:a16="http://schemas.microsoft.com/office/drawing/2014/main" id="{FD705AE5-4DA2-4A42-9093-558A8A88B59F}"/>
              </a:ext>
            </a:extLst>
          </p:cNvPr>
          <p:cNvSpPr txBox="1"/>
          <p:nvPr/>
        </p:nvSpPr>
        <p:spPr>
          <a:xfrm>
            <a:off x="2393504" y="1258688"/>
            <a:ext cx="6750496" cy="125951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>
              <a:lnSpc>
                <a:spcPct val="110000"/>
              </a:lnSpc>
              <a:defRPr/>
            </a:pPr>
            <a:r>
              <a:rPr lang="zh-TW" altLang="en-US" sz="4000" b="1" dirty="0">
                <a:latin typeface="文鼎粗魏碑" panose="020B0609010101010101" pitchFamily="49" charset="-120"/>
                <a:ea typeface="文鼎粗魏碑" panose="020B0609010101010101" pitchFamily="49" charset="-120"/>
              </a:rPr>
              <a:t>人文社會科學院</a:t>
            </a:r>
            <a:r>
              <a:rPr lang="en-US" altLang="zh-TW" sz="4000" b="1" dirty="0">
                <a:latin typeface="文鼎粗魏碑" panose="020B0609010101010101" pitchFamily="49" charset="-120"/>
                <a:ea typeface="文鼎粗魏碑" panose="020B0609010101010101" pitchFamily="49" charset="-120"/>
              </a:rPr>
              <a:t/>
            </a:r>
            <a:br>
              <a:rPr lang="en-US" altLang="zh-TW" sz="4000" b="1" dirty="0">
                <a:latin typeface="文鼎粗魏碑" panose="020B0609010101010101" pitchFamily="49" charset="-120"/>
                <a:ea typeface="文鼎粗魏碑" panose="020B0609010101010101" pitchFamily="49" charset="-120"/>
              </a:rPr>
            </a:br>
            <a:r>
              <a:rPr lang="zh-TW" altLang="en-US" sz="4000" b="1" dirty="0">
                <a:latin typeface="文鼎粗魏碑" panose="020B0609010101010101" pitchFamily="49" charset="-120"/>
                <a:ea typeface="文鼎粗魏碑" panose="020B0609010101010101" pitchFamily="49" charset="-120"/>
              </a:rPr>
              <a:t>常見智慧財產權問題彙整宣導</a:t>
            </a:r>
            <a:endParaRPr kumimoji="0" lang="fr-FR" sz="40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文鼎粗魏碑" panose="020B0609010101010101" pitchFamily="49" charset="-120"/>
              <a:ea typeface="文鼎粗魏碑" panose="020B0609010101010101" pitchFamily="49" charset="-120"/>
              <a:cs typeface="Helvetica Neue Moyen" charset="0"/>
            </a:endParaRPr>
          </a:p>
        </p:txBody>
      </p:sp>
      <p:sp>
        <p:nvSpPr>
          <p:cNvPr id="3" name="TextBox 4">
            <a:extLst>
              <a:ext uri="{FF2B5EF4-FFF2-40B4-BE49-F238E27FC236}">
                <a16:creationId xmlns="" xmlns:a16="http://schemas.microsoft.com/office/drawing/2014/main" id="{2692265B-03CD-4A02-9CE4-5EFF6F550CC1}"/>
              </a:ext>
            </a:extLst>
          </p:cNvPr>
          <p:cNvSpPr txBox="1"/>
          <p:nvPr/>
        </p:nvSpPr>
        <p:spPr>
          <a:xfrm>
            <a:off x="2876764" y="1814386"/>
            <a:ext cx="4905161" cy="24282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defPPr>
              <a:defRPr lang="fr-FR"/>
            </a:defPPr>
            <a:lvl1pPr>
              <a:lnSpc>
                <a:spcPct val="125000"/>
              </a:lnSpc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>
              <a:lnSpc>
                <a:spcPct val="150000"/>
              </a:lnSpc>
              <a:defRPr/>
            </a:pPr>
            <a:endParaRPr kumimoji="0" lang="en-US" sz="120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elvetica Neue Normal" charset="0"/>
              <a:ea typeface="+mn-ea"/>
              <a:cs typeface="Helvetica Neue Normal" charset="0"/>
            </a:endParaRPr>
          </a:p>
        </p:txBody>
      </p:sp>
      <p:sp>
        <p:nvSpPr>
          <p:cNvPr id="4" name="TextBox 5">
            <a:extLst>
              <a:ext uri="{FF2B5EF4-FFF2-40B4-BE49-F238E27FC236}">
                <a16:creationId xmlns="" xmlns:a16="http://schemas.microsoft.com/office/drawing/2014/main" id="{FCE76025-C1AE-4104-B64F-9FCCDE654D97}"/>
              </a:ext>
            </a:extLst>
          </p:cNvPr>
          <p:cNvSpPr txBox="1"/>
          <p:nvPr/>
        </p:nvSpPr>
        <p:spPr>
          <a:xfrm>
            <a:off x="2867239" y="1004542"/>
            <a:ext cx="1357313" cy="20127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u="none" strike="noStrike" kern="1200" cap="none" spc="10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Helvetica Neue Moyen" charset="0"/>
              <a:ea typeface="+mn-ea"/>
              <a:cs typeface="Helvetica Neue Normal" charset="0"/>
            </a:endParaRPr>
          </a:p>
        </p:txBody>
      </p:sp>
      <p:sp>
        <p:nvSpPr>
          <p:cNvPr id="5" name="Rectangle: Rounded Corners 6">
            <a:extLst>
              <a:ext uri="{FF2B5EF4-FFF2-40B4-BE49-F238E27FC236}">
                <a16:creationId xmlns="" xmlns:a16="http://schemas.microsoft.com/office/drawing/2014/main" id="{DA71410B-9BEA-4B6F-BE29-745E28207530}"/>
              </a:ext>
            </a:extLst>
          </p:cNvPr>
          <p:cNvSpPr/>
          <p:nvPr/>
        </p:nvSpPr>
        <p:spPr>
          <a:xfrm>
            <a:off x="654844" y="887375"/>
            <a:ext cx="1543050" cy="435862"/>
          </a:xfrm>
          <a:prstGeom prst="rect">
            <a:avLst/>
          </a:prstGeom>
          <a:noFill/>
          <a:ln>
            <a:noFill/>
          </a:ln>
          <a:effectLst>
            <a:outerShdw blurRad="203200" dist="50800" dir="5400000" algn="ctr" rotWithShape="0">
              <a:schemeClr val="accent1">
                <a:alpha val="3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Helvetica Neue Moyen" charset="0"/>
                <a:ea typeface="+mn-ea"/>
                <a:cs typeface="+mn-cs"/>
              </a:rPr>
              <a:t> </a:t>
            </a:r>
            <a:endParaRPr kumimoji="0" lang="fr-FR" sz="160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Helvetica Neue Moyen" charset="0"/>
              <a:ea typeface="+mn-ea"/>
              <a:cs typeface="+mn-cs"/>
            </a:endParaRPr>
          </a:p>
        </p:txBody>
      </p:sp>
      <p:sp>
        <p:nvSpPr>
          <p:cNvPr id="15" name="Rectangle: Rounded Corners 6">
            <a:extLst>
              <a:ext uri="{FF2B5EF4-FFF2-40B4-BE49-F238E27FC236}">
                <a16:creationId xmlns="" xmlns:a16="http://schemas.microsoft.com/office/drawing/2014/main" id="{7FE1A9DF-7713-4339-8CF0-736ADDE53638}"/>
              </a:ext>
            </a:extLst>
          </p:cNvPr>
          <p:cNvSpPr/>
          <p:nvPr/>
        </p:nvSpPr>
        <p:spPr>
          <a:xfrm>
            <a:off x="654844" y="1841293"/>
            <a:ext cx="1543050" cy="435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 Moyen" charset="0"/>
              <a:ea typeface="+mn-ea"/>
              <a:cs typeface="+mn-cs"/>
            </a:endParaRPr>
          </a:p>
        </p:txBody>
      </p:sp>
      <p:sp>
        <p:nvSpPr>
          <p:cNvPr id="16" name="Rectangle: Rounded Corners 6">
            <a:extLst>
              <a:ext uri="{FF2B5EF4-FFF2-40B4-BE49-F238E27FC236}">
                <a16:creationId xmlns="" xmlns:a16="http://schemas.microsoft.com/office/drawing/2014/main" id="{D6001C09-3578-4FB1-BE0C-238ECE8C9F24}"/>
              </a:ext>
            </a:extLst>
          </p:cNvPr>
          <p:cNvSpPr/>
          <p:nvPr/>
        </p:nvSpPr>
        <p:spPr>
          <a:xfrm>
            <a:off x="654844" y="2795211"/>
            <a:ext cx="1543050" cy="435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 Moyen" charset="0"/>
              <a:ea typeface="+mn-ea"/>
              <a:cs typeface="+mn-cs"/>
            </a:endParaRPr>
          </a:p>
        </p:txBody>
      </p:sp>
      <p:sp>
        <p:nvSpPr>
          <p:cNvPr id="13" name="Rectangle: Rounded Corners 6">
            <a:extLst>
              <a:ext uri="{FF2B5EF4-FFF2-40B4-BE49-F238E27FC236}">
                <a16:creationId xmlns="" xmlns:a16="http://schemas.microsoft.com/office/drawing/2014/main" id="{D4B8E3EE-D89E-49C7-8696-9A3A001A0515}"/>
              </a:ext>
            </a:extLst>
          </p:cNvPr>
          <p:cNvSpPr/>
          <p:nvPr/>
        </p:nvSpPr>
        <p:spPr>
          <a:xfrm>
            <a:off x="654844" y="3749129"/>
            <a:ext cx="1543050" cy="435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 Moyen" charset="0"/>
              <a:ea typeface="+mn-ea"/>
              <a:cs typeface="+mn-cs"/>
            </a:endParaRPr>
          </a:p>
        </p:txBody>
      </p:sp>
      <p:sp>
        <p:nvSpPr>
          <p:cNvPr id="14" name="Rectangle: Rounded Corners 6">
            <a:extLst>
              <a:ext uri="{FF2B5EF4-FFF2-40B4-BE49-F238E27FC236}">
                <a16:creationId xmlns="" xmlns:a16="http://schemas.microsoft.com/office/drawing/2014/main" id="{E3C4959C-CD44-4756-ADD3-E745D3336DA1}"/>
              </a:ext>
            </a:extLst>
          </p:cNvPr>
          <p:cNvSpPr/>
          <p:nvPr/>
        </p:nvSpPr>
        <p:spPr>
          <a:xfrm>
            <a:off x="654844" y="4703047"/>
            <a:ext cx="1543050" cy="435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 Moyen" charset="0"/>
              <a:ea typeface="+mn-ea"/>
              <a:cs typeface="+mn-cs"/>
            </a:endParaRPr>
          </a:p>
        </p:txBody>
      </p:sp>
      <p:sp>
        <p:nvSpPr>
          <p:cNvPr id="17" name="Rectangle: Rounded Corners 6">
            <a:extLst>
              <a:ext uri="{FF2B5EF4-FFF2-40B4-BE49-F238E27FC236}">
                <a16:creationId xmlns="" xmlns:a16="http://schemas.microsoft.com/office/drawing/2014/main" id="{41669010-1718-4E24-B4EC-8BA4B6DEDAD5}"/>
              </a:ext>
            </a:extLst>
          </p:cNvPr>
          <p:cNvSpPr/>
          <p:nvPr/>
        </p:nvSpPr>
        <p:spPr>
          <a:xfrm>
            <a:off x="654844" y="5656963"/>
            <a:ext cx="1543050" cy="435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 Neue Moyen" charset="0"/>
              <a:ea typeface="+mn-ea"/>
              <a:cs typeface="+mn-cs"/>
            </a:endParaRPr>
          </a:p>
        </p:txBody>
      </p:sp>
      <p:pic>
        <p:nvPicPr>
          <p:cNvPr id="27" name="Picture Placeholder 26">
            <a:extLst>
              <a:ext uri="{FF2B5EF4-FFF2-40B4-BE49-F238E27FC236}">
                <a16:creationId xmlns="" xmlns:a16="http://schemas.microsoft.com/office/drawing/2014/main" id="{DD8785A2-8F06-4AEF-92BA-A0259A85622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t="12485" b="1248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077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971601" y="260648"/>
            <a:ext cx="7125113" cy="924475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b="1" dirty="0">
                <a:latin typeface="文鼎粗魏碑" panose="020B0609010101010101" pitchFamily="49" charset="-120"/>
                <a:ea typeface="文鼎粗魏碑" panose="020B0609010101010101" pitchFamily="49" charset="-120"/>
              </a:rPr>
              <a:t>資料來源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412776"/>
            <a:ext cx="6624736" cy="490114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資料來源：</a:t>
            </a:r>
            <a:r>
              <a:rPr lang="en-US" altLang="zh-TW" sz="2400" dirty="0" smtClean="0">
                <a:latin typeface="文鼎粗魏碑" panose="020B0609010101010101" pitchFamily="49" charset="-120"/>
                <a:ea typeface="文鼎粗魏碑" panose="020B0609010101010101" pitchFamily="49" charset="-120"/>
                <a:cs typeface="Times New Roman" panose="02020603050405020304" pitchFamily="18" charset="0"/>
                <a:hlinkClick r:id="rId2"/>
              </a:rPr>
              <a:t>http://www.tipo.gov.tw/np.asp?ctNode=6975&amp;mp=1</a:t>
            </a:r>
          </a:p>
          <a:p>
            <a:pPr>
              <a:lnSpc>
                <a:spcPct val="110000"/>
              </a:lnSpc>
              <a:buNone/>
            </a:pPr>
            <a:r>
              <a:rPr lang="zh-TW" altLang="en-US" sz="2400" dirty="0">
                <a:latin typeface="文鼎粗魏碑" panose="020B0609010101010101" pitchFamily="49" charset="-120"/>
                <a:ea typeface="文鼎粗魏碑" panose="020B0609010101010101" pitchFamily="49" charset="-120"/>
                <a:cs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(</a:t>
            </a:r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經濟部智慧財產局</a:t>
            </a:r>
            <a:r>
              <a:rPr lang="en-US" altLang="zh-TW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/</a:t>
            </a:r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我想</a:t>
            </a:r>
            <a:r>
              <a:rPr lang="en-US" altLang="zh-TW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…/</a:t>
            </a:r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著作權快速連結</a:t>
            </a:r>
            <a:r>
              <a:rPr lang="en-US" altLang="zh-TW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/8.</a:t>
            </a:r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著作權教育宣導廣告</a:t>
            </a:r>
            <a:r>
              <a:rPr lang="en-US" altLang="zh-TW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/</a:t>
            </a:r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著作權基本觀念</a:t>
            </a:r>
            <a:r>
              <a:rPr lang="en-US" altLang="zh-TW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/1.</a:t>
            </a:r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著作權小百科</a:t>
            </a:r>
            <a:r>
              <a:rPr lang="en-US" altLang="zh-TW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/2.</a:t>
            </a:r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圖書館著作權小百科</a:t>
            </a:r>
            <a:r>
              <a:rPr lang="en-US" altLang="zh-TW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/3.</a:t>
            </a:r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著作權生活通續集</a:t>
            </a:r>
            <a:r>
              <a:rPr lang="en-US" altLang="zh-TW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/6.</a:t>
            </a:r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著作權生活通</a:t>
            </a:r>
            <a:r>
              <a:rPr lang="en-US" altLang="zh-TW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/8.</a:t>
            </a:r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認識著作權</a:t>
            </a:r>
            <a:r>
              <a:rPr lang="en-US" altLang="zh-TW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)</a:t>
            </a:r>
          </a:p>
          <a:p>
            <a:pPr>
              <a:lnSpc>
                <a:spcPct val="80000"/>
              </a:lnSpc>
              <a:buNone/>
            </a:pPr>
            <a:endParaRPr lang="en-US" altLang="zh-TW" sz="2400" dirty="0" smtClean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資料來源：</a:t>
            </a:r>
            <a:r>
              <a:rPr lang="en-US" altLang="zh-TW" sz="2400" dirty="0" smtClean="0">
                <a:latin typeface="文鼎粗魏碑" panose="020B0609010101010101" pitchFamily="49" charset="-120"/>
                <a:ea typeface="文鼎粗魏碑" panose="020B0609010101010101" pitchFamily="49" charset="-120"/>
                <a:cs typeface="Times New Roman" panose="02020603050405020304" pitchFamily="18" charset="0"/>
                <a:hlinkClick r:id="rId3"/>
              </a:rPr>
              <a:t>http</a:t>
            </a:r>
            <a:r>
              <a:rPr lang="en-US" altLang="zh-TW" sz="2400" dirty="0">
                <a:latin typeface="文鼎粗魏碑" panose="020B0609010101010101" pitchFamily="49" charset="-120"/>
                <a:ea typeface="文鼎粗魏碑" panose="020B0609010101010101" pitchFamily="49" charset="-120"/>
                <a:cs typeface="Times New Roman" panose="02020603050405020304" pitchFamily="18" charset="0"/>
                <a:hlinkClick r:id="rId3"/>
              </a:rPr>
              <a:t>://ppt.cc/YAsm</a:t>
            </a:r>
            <a:endParaRPr lang="en-US" altLang="zh-TW" sz="2400" dirty="0" smtClean="0">
              <a:latin typeface="文鼎粗魏碑" panose="020B0609010101010101" pitchFamily="49" charset="-120"/>
              <a:ea typeface="文鼎粗魏碑" panose="020B0609010101010101" pitchFamily="49" charset="-120"/>
              <a:cs typeface="Times New Roman" panose="02020603050405020304" pitchFamily="18" charset="0"/>
              <a:hlinkClick r:id="rId2"/>
            </a:endParaRPr>
          </a:p>
          <a:p>
            <a:pPr>
              <a:lnSpc>
                <a:spcPct val="120000"/>
              </a:lnSpc>
              <a:buNone/>
            </a:pPr>
            <a:r>
              <a:rPr lang="en-US" altLang="zh-TW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   (</a:t>
            </a:r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經濟部智慧財產局</a:t>
            </a:r>
            <a:r>
              <a:rPr lang="en-US" altLang="zh-TW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/</a:t>
            </a:r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我想</a:t>
            </a:r>
            <a:r>
              <a:rPr lang="en-US" altLang="zh-TW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…/</a:t>
            </a:r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著作權快速連結</a:t>
            </a:r>
            <a:r>
              <a:rPr lang="en-US" altLang="zh-TW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/7.</a:t>
            </a:r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著作權</a:t>
            </a:r>
            <a:r>
              <a:rPr lang="en-US" altLang="zh-TW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FAQ(</a:t>
            </a:r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含</a:t>
            </a:r>
            <a:r>
              <a:rPr lang="en-US" altLang="zh-TW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ISP</a:t>
            </a:r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法案</a:t>
            </a:r>
            <a:r>
              <a:rPr lang="en-US" altLang="zh-TW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Q</a:t>
            </a:r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＆</a:t>
            </a:r>
            <a:r>
              <a:rPr lang="en-US" altLang="zh-TW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A)/</a:t>
            </a:r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智慧財產權小題庫</a:t>
            </a:r>
            <a:r>
              <a:rPr lang="en-US" altLang="zh-TW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)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47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0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智慧財產權題庫區</a:t>
            </a:r>
            <a:r>
              <a:rPr lang="en-US" altLang="zh-TW" sz="40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1(</a:t>
            </a:r>
            <a:r>
              <a:rPr lang="zh-TW" altLang="en-US" sz="40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是非題</a:t>
            </a:r>
            <a:r>
              <a:rPr lang="en-US" altLang="zh-TW" sz="40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)</a:t>
            </a:r>
            <a:endParaRPr lang="zh-TW" altLang="en-US" sz="4000" b="1" dirty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77500" lnSpcReduction="20000"/>
          </a:bodyPr>
          <a:lstStyle/>
          <a:p>
            <a:r>
              <a:rPr lang="zh-TW" altLang="en-US" sz="26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（</a:t>
            </a:r>
            <a:r>
              <a:rPr lang="en-US" altLang="zh-TW" sz="26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O</a:t>
            </a:r>
            <a:r>
              <a:rPr lang="zh-TW" altLang="en-US" sz="26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）</a:t>
            </a:r>
            <a:r>
              <a:rPr lang="zh-TW" altLang="en-US" sz="26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補習班業者的參考試題只要符合原創性等著作權保護要件，阿仁就不能隨便影印給同學練習。</a:t>
            </a:r>
            <a:endParaRPr lang="en-US" altLang="zh-TW" sz="2600" dirty="0" smtClean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endParaRPr lang="en-US" altLang="zh-TW" sz="2600" dirty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r>
              <a:rPr lang="zh-TW" altLang="en-US" sz="26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（</a:t>
            </a:r>
            <a:r>
              <a:rPr lang="en-US" altLang="zh-TW" sz="26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X</a:t>
            </a:r>
            <a:r>
              <a:rPr lang="zh-TW" altLang="en-US" sz="26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）</a:t>
            </a:r>
            <a:r>
              <a:rPr lang="zh-TW" altLang="en-US" sz="26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影印整本書是違反著作權法的行為，所以小雪想了一個</a:t>
            </a:r>
            <a:r>
              <a:rPr lang="en-US" altLang="zh-TW" sz="26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idea</a:t>
            </a:r>
            <a:r>
              <a:rPr lang="zh-TW" altLang="en-US" sz="26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，就是把圖書館內自己想看的書分次影印，這樣就沒有問題了。</a:t>
            </a:r>
            <a:endParaRPr lang="en-US" altLang="zh-TW" sz="2600" dirty="0" smtClean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endParaRPr lang="en-US" altLang="zh-TW" sz="2600" dirty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r>
              <a:rPr lang="zh-TW" altLang="en-US" sz="26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（</a:t>
            </a:r>
            <a:r>
              <a:rPr lang="en-US" altLang="zh-TW" sz="26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O</a:t>
            </a:r>
            <a:r>
              <a:rPr lang="zh-TW" altLang="en-US" sz="26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）</a:t>
            </a:r>
            <a:r>
              <a:rPr lang="zh-TW" altLang="en-US" sz="26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小賴寫了一篇專欄投稿到報社，報社除刊登在報紙上，還打算置於網路電子報，需要另外取得小賴的同意。</a:t>
            </a:r>
            <a:endParaRPr lang="en-US" altLang="zh-TW" sz="2600" dirty="0" smtClean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endParaRPr lang="en-US" altLang="zh-TW" sz="2600" dirty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r>
              <a:rPr lang="zh-TW" altLang="en-US" sz="26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（</a:t>
            </a:r>
            <a:r>
              <a:rPr lang="en-US" altLang="zh-TW" sz="26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O</a:t>
            </a:r>
            <a:r>
              <a:rPr lang="zh-TW" altLang="en-US" sz="26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）</a:t>
            </a:r>
            <a:r>
              <a:rPr lang="zh-TW" altLang="en-US" sz="26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小布發表</a:t>
            </a:r>
            <a:r>
              <a:rPr lang="en-US" altLang="zh-TW" sz="26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1</a:t>
            </a:r>
            <a:r>
              <a:rPr lang="zh-TW" altLang="en-US" sz="26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篇「如何讓男人也愛智慧型女人」的文章，在合理範圍內，可以引用自網路上找到的相關資料，並註明出處。</a:t>
            </a:r>
            <a:endParaRPr lang="en-US" altLang="zh-TW" sz="2600" dirty="0" smtClean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endParaRPr lang="en-US" altLang="zh-TW" sz="2600" dirty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r>
              <a:rPr lang="zh-TW" altLang="en-US" sz="26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（</a:t>
            </a:r>
            <a:r>
              <a:rPr lang="en-US" altLang="zh-TW" sz="26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O</a:t>
            </a:r>
            <a:r>
              <a:rPr lang="zh-TW" altLang="en-US" sz="26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）</a:t>
            </a:r>
            <a:r>
              <a:rPr lang="zh-TW" altLang="en-US" sz="26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著作權仲介團體代表權利人授權予利用人，使創作者在家安心創作，利用人又可合法利用著作。</a:t>
            </a:r>
            <a:endParaRPr lang="en-US" altLang="zh-TW" sz="2600" dirty="0" smtClean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endParaRPr lang="en-US" altLang="zh-TW" sz="1800" dirty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endParaRPr lang="zh-TW" altLang="en-US" sz="1800" dirty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555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0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智慧財產權題庫區</a:t>
            </a:r>
            <a:r>
              <a:rPr lang="en-US" altLang="zh-TW" sz="4000" b="1" dirty="0">
                <a:latin typeface="文鼎粗魏碑" panose="020B0609010101010101" pitchFamily="49" charset="-120"/>
                <a:ea typeface="文鼎粗魏碑" panose="020B0609010101010101" pitchFamily="49" charset="-120"/>
              </a:rPr>
              <a:t>2</a:t>
            </a:r>
            <a:r>
              <a:rPr lang="en-US" altLang="zh-TW" sz="40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(</a:t>
            </a:r>
            <a:r>
              <a:rPr lang="zh-TW" altLang="en-US" sz="40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是非題</a:t>
            </a:r>
            <a:r>
              <a:rPr lang="en-US" altLang="zh-TW" sz="40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)</a:t>
            </a:r>
            <a:endParaRPr lang="zh-TW" altLang="en-US" sz="4000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lnSpcReduction="10000"/>
          </a:bodyPr>
          <a:lstStyle/>
          <a:p>
            <a:r>
              <a:rPr lang="zh-TW" altLang="en-US" sz="18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（</a:t>
            </a:r>
            <a:r>
              <a:rPr lang="en-US" altLang="zh-TW" sz="20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O</a:t>
            </a:r>
            <a:r>
              <a:rPr lang="zh-TW" altLang="en-US" sz="20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）</a:t>
            </a:r>
            <a:r>
              <a:rPr lang="zh-TW" altLang="en-US" sz="20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如果沒有得到商標權人的同意，就不可以任意仿冒或抄襲別人的商標。</a:t>
            </a:r>
            <a:endParaRPr lang="en-US" altLang="zh-TW" sz="2000" dirty="0" smtClean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endParaRPr lang="en-US" altLang="zh-TW" sz="2000" dirty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r>
              <a:rPr lang="zh-TW" altLang="zh-TW" sz="20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（</a:t>
            </a:r>
            <a:r>
              <a:rPr lang="en-US" altLang="zh-TW" sz="20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O</a:t>
            </a:r>
            <a:r>
              <a:rPr lang="zh-TW" altLang="zh-TW" sz="20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）</a:t>
            </a:r>
            <a:r>
              <a:rPr lang="zh-TW" altLang="zh-TW" sz="2000" dirty="0">
                <a:latin typeface="文鼎粗魏碑" panose="020B0609010101010101" pitchFamily="49" charset="-120"/>
                <a:ea typeface="文鼎粗魏碑" panose="020B0609010101010101" pitchFamily="49" charset="-120"/>
              </a:rPr>
              <a:t>支持購買真品，才能鼓勵廠商不斷創作新的產品。</a:t>
            </a:r>
            <a:r>
              <a:rPr lang="en-US" altLang="zh-TW" sz="2000" dirty="0">
                <a:latin typeface="文鼎粗魏碑" panose="020B0609010101010101" pitchFamily="49" charset="-120"/>
                <a:ea typeface="文鼎粗魏碑" panose="020B0609010101010101" pitchFamily="49" charset="-120"/>
              </a:rPr>
              <a:t> </a:t>
            </a:r>
            <a:endParaRPr lang="en-US" altLang="zh-TW" sz="2000" dirty="0" smtClean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endParaRPr lang="en-US" altLang="zh-TW" sz="2000" dirty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r>
              <a:rPr lang="zh-TW" altLang="zh-TW" sz="2000" b="1" dirty="0">
                <a:latin typeface="文鼎粗魏碑" panose="020B0609010101010101" pitchFamily="49" charset="-120"/>
                <a:ea typeface="文鼎粗魏碑" panose="020B0609010101010101" pitchFamily="49" charset="-120"/>
              </a:rPr>
              <a:t>（</a:t>
            </a:r>
            <a:r>
              <a:rPr lang="en-US" altLang="zh-TW" sz="2000" b="1" dirty="0">
                <a:latin typeface="文鼎粗魏碑" panose="020B0609010101010101" pitchFamily="49" charset="-120"/>
                <a:ea typeface="文鼎粗魏碑" panose="020B0609010101010101" pitchFamily="49" charset="-120"/>
              </a:rPr>
              <a:t>X</a:t>
            </a:r>
            <a:r>
              <a:rPr lang="zh-TW" altLang="zh-TW" sz="2000" b="1" dirty="0">
                <a:latin typeface="文鼎粗魏碑" panose="020B0609010101010101" pitchFamily="49" charset="-120"/>
                <a:ea typeface="文鼎粗魏碑" panose="020B0609010101010101" pitchFamily="49" charset="-120"/>
              </a:rPr>
              <a:t>）</a:t>
            </a:r>
            <a:r>
              <a:rPr lang="zh-TW" altLang="zh-TW" sz="2000" dirty="0">
                <a:latin typeface="文鼎粗魏碑" panose="020B0609010101010101" pitchFamily="49" charset="-120"/>
                <a:ea typeface="文鼎粗魏碑" panose="020B0609010101010101" pitchFamily="49" charset="-120"/>
              </a:rPr>
              <a:t>為了分享好聽的音樂給同學，可以將流行音樂放在自己的部落格供人免費試聽或下載</a:t>
            </a:r>
            <a:r>
              <a:rPr lang="zh-TW" altLang="zh-TW" sz="20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。</a:t>
            </a:r>
            <a:endParaRPr lang="en-US" altLang="zh-TW" sz="2000" dirty="0" smtClean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endParaRPr lang="en-US" altLang="zh-TW" sz="2000" dirty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r>
              <a:rPr lang="zh-TW" altLang="en-US" sz="20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（</a:t>
            </a:r>
            <a:r>
              <a:rPr lang="en-US" altLang="zh-TW" sz="20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O</a:t>
            </a:r>
            <a:r>
              <a:rPr lang="zh-TW" altLang="en-US" sz="20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）</a:t>
            </a:r>
            <a:r>
              <a:rPr lang="zh-TW" altLang="en-US" sz="20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按月繳交會費不等於取得合法授權，下載音樂、軟體或影片，要選擇經過合法授權的網站，以免誤觸法網。</a:t>
            </a:r>
            <a:endParaRPr lang="zh-TW" altLang="zh-TW" sz="2000" dirty="0" smtClean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endParaRPr lang="en-US" altLang="zh-TW" sz="2000" dirty="0" smtClean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r>
              <a:rPr lang="zh-TW" altLang="zh-TW" sz="20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（</a:t>
            </a:r>
            <a:r>
              <a:rPr lang="en-US" altLang="zh-TW" sz="20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O</a:t>
            </a:r>
            <a:r>
              <a:rPr lang="zh-TW" altLang="zh-TW" sz="20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）</a:t>
            </a:r>
            <a:r>
              <a:rPr lang="zh-TW" altLang="zh-TW" sz="2000" dirty="0">
                <a:latin typeface="文鼎粗魏碑" panose="020B0609010101010101" pitchFamily="49" charset="-120"/>
                <a:ea typeface="文鼎粗魏碑" panose="020B0609010101010101" pitchFamily="49" charset="-120"/>
              </a:rPr>
              <a:t>拒買盜版品是每位國民的責任，也是用來抵制盜版商不再製造盜版品的最佳途徑。</a:t>
            </a:r>
          </a:p>
          <a:p>
            <a:endParaRPr lang="zh-TW" altLang="zh-TW" sz="2000" dirty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endParaRPr lang="zh-TW" altLang="en-US" sz="1800" dirty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175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0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智慧財產權題庫區</a:t>
            </a:r>
            <a:r>
              <a:rPr lang="en-US" altLang="zh-TW" sz="40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1(</a:t>
            </a:r>
            <a:r>
              <a:rPr lang="zh-TW" altLang="en-US" sz="40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選擇題</a:t>
            </a:r>
            <a:r>
              <a:rPr lang="en-US" altLang="zh-TW" sz="40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)</a:t>
            </a:r>
            <a:endParaRPr lang="zh-TW" altLang="en-US" sz="4000" b="1" dirty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1600200"/>
            <a:ext cx="7772400" cy="4925144"/>
          </a:xfrm>
        </p:spPr>
        <p:txBody>
          <a:bodyPr vert="horz">
            <a:normAutofit fontScale="77500" lnSpcReduction="20000"/>
          </a:bodyPr>
          <a:lstStyle/>
          <a:p>
            <a:r>
              <a:rPr lang="zh-TW" altLang="en-US" sz="23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（</a:t>
            </a:r>
            <a:r>
              <a:rPr lang="en-US" altLang="zh-TW" sz="23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2</a:t>
            </a:r>
            <a:r>
              <a:rPr lang="zh-TW" altLang="en-US" sz="23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）</a:t>
            </a:r>
            <a:r>
              <a:rPr lang="zh-TW" altLang="en-US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小明為了寫報告，要如何利用他人的著作，才不會違反著作權法？</a:t>
            </a:r>
          </a:p>
          <a:p>
            <a:pPr marL="0" indent="0">
              <a:buNone/>
            </a:pPr>
            <a:r>
              <a:rPr lang="zh-TW" altLang="en-US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     （</a:t>
            </a:r>
            <a:r>
              <a:rPr lang="en-US" altLang="zh-TW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1</a:t>
            </a:r>
            <a:r>
              <a:rPr lang="zh-TW" altLang="en-US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）因為是寫報告之需，所以可以大量引用。</a:t>
            </a:r>
          </a:p>
          <a:p>
            <a:pPr marL="0" indent="0">
              <a:buNone/>
            </a:pPr>
            <a:r>
              <a:rPr lang="zh-TW" altLang="en-US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     （</a:t>
            </a:r>
            <a:r>
              <a:rPr lang="en-US" altLang="zh-TW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2</a:t>
            </a:r>
            <a:r>
              <a:rPr lang="zh-TW" altLang="en-US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）在「少量引用」並註明出處的情形下，就不會有侵害著作權的問題。</a:t>
            </a:r>
            <a:endParaRPr lang="en-US" altLang="zh-TW" sz="2300" dirty="0" smtClean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pPr marL="0" indent="0">
              <a:buNone/>
            </a:pPr>
            <a:endParaRPr lang="en-US" altLang="zh-TW" sz="2300" dirty="0" smtClean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r>
              <a:rPr lang="zh-TW" altLang="en-US" sz="23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（</a:t>
            </a:r>
            <a:r>
              <a:rPr lang="en-US" altLang="zh-TW" sz="23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1</a:t>
            </a:r>
            <a:r>
              <a:rPr lang="zh-TW" altLang="en-US" sz="23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）</a:t>
            </a:r>
            <a:r>
              <a:rPr lang="zh-TW" altLang="en-US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著作權保護的期間有多久？</a:t>
            </a:r>
          </a:p>
          <a:p>
            <a:pPr marL="0" indent="0">
              <a:buNone/>
            </a:pPr>
            <a:r>
              <a:rPr lang="zh-TW" altLang="en-US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     （</a:t>
            </a:r>
            <a:r>
              <a:rPr lang="en-US" altLang="zh-TW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1</a:t>
            </a:r>
            <a:r>
              <a:rPr lang="zh-TW" altLang="en-US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）除了攝影、視聽、錄音和表演外，著作財產權保護的期間為</a:t>
            </a:r>
            <a:r>
              <a:rPr lang="zh-TW" altLang="en-US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著作人  </a:t>
            </a:r>
            <a:endParaRPr lang="en-US" altLang="zh-TW" sz="2300" dirty="0" smtClean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pPr marL="0" indent="0">
              <a:buNone/>
            </a:pPr>
            <a:r>
              <a:rPr lang="zh-TW" altLang="en-US" sz="2300" dirty="0">
                <a:latin typeface="文鼎粗魏碑" panose="020B0609010101010101" pitchFamily="49" charset="-120"/>
                <a:ea typeface="文鼎粗魏碑" panose="020B0609010101010101" pitchFamily="49" charset="-120"/>
              </a:rPr>
              <a:t> </a:t>
            </a:r>
            <a:r>
              <a:rPr lang="zh-TW" altLang="en-US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         </a:t>
            </a:r>
            <a:r>
              <a:rPr lang="zh-TW" altLang="en-US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的終身</a:t>
            </a:r>
            <a:r>
              <a:rPr lang="en-US" altLang="zh-TW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(</a:t>
            </a:r>
            <a:r>
              <a:rPr lang="zh-TW" altLang="en-US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生存的期間</a:t>
            </a:r>
            <a:r>
              <a:rPr lang="en-US" altLang="zh-TW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)</a:t>
            </a:r>
            <a:r>
              <a:rPr lang="zh-TW" altLang="en-US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到死後</a:t>
            </a:r>
            <a:r>
              <a:rPr lang="en-US" altLang="zh-TW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50</a:t>
            </a:r>
            <a:r>
              <a:rPr lang="zh-TW" altLang="en-US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年</a:t>
            </a:r>
            <a:r>
              <a:rPr lang="en-US" altLang="zh-TW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(</a:t>
            </a:r>
            <a:r>
              <a:rPr lang="zh-TW" altLang="en-US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第</a:t>
            </a:r>
            <a:r>
              <a:rPr lang="en-US" altLang="zh-TW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50</a:t>
            </a:r>
            <a:r>
              <a:rPr lang="zh-TW" altLang="en-US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年當年的最後一天</a:t>
            </a:r>
            <a:r>
              <a:rPr lang="en-US" altLang="zh-TW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)</a:t>
            </a:r>
            <a:r>
              <a:rPr lang="zh-TW" altLang="en-US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。</a:t>
            </a:r>
          </a:p>
          <a:p>
            <a:pPr marL="0" indent="0">
              <a:buNone/>
            </a:pPr>
            <a:r>
              <a:rPr lang="zh-TW" altLang="en-US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     （</a:t>
            </a:r>
            <a:r>
              <a:rPr lang="en-US" altLang="zh-TW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2</a:t>
            </a:r>
            <a:r>
              <a:rPr lang="zh-TW" altLang="en-US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）創作完成後</a:t>
            </a:r>
            <a:r>
              <a:rPr lang="en-US" altLang="zh-TW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50</a:t>
            </a:r>
            <a:r>
              <a:rPr lang="zh-TW" altLang="en-US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年。</a:t>
            </a:r>
            <a:endParaRPr lang="en-US" altLang="zh-TW" sz="2300" dirty="0" smtClean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pPr marL="0" indent="0">
              <a:buNone/>
            </a:pPr>
            <a:endParaRPr lang="en-US" altLang="zh-TW" sz="2300" dirty="0" smtClean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r>
              <a:rPr lang="zh-TW" altLang="en-US" sz="23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（</a:t>
            </a:r>
            <a:r>
              <a:rPr lang="en-US" altLang="zh-TW" sz="23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2</a:t>
            </a:r>
            <a:r>
              <a:rPr lang="zh-TW" altLang="en-US" sz="23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）</a:t>
            </a:r>
            <a:r>
              <a:rPr lang="zh-TW" altLang="en-US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合法軟體所有人可以自己使用正版軟體，同時將備用存檔軟體借給別人使用嗎？</a:t>
            </a:r>
          </a:p>
          <a:p>
            <a:pPr marL="0" indent="0">
              <a:buNone/>
            </a:pPr>
            <a:r>
              <a:rPr lang="zh-TW" altLang="en-US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     （</a:t>
            </a:r>
            <a:r>
              <a:rPr lang="en-US" altLang="zh-TW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1</a:t>
            </a:r>
            <a:r>
              <a:rPr lang="zh-TW" altLang="en-US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）可以喔，因為我是買正版的軟體，所以可以將備用檔出借。</a:t>
            </a:r>
          </a:p>
          <a:p>
            <a:pPr marL="0" indent="0">
              <a:buNone/>
            </a:pPr>
            <a:r>
              <a:rPr lang="zh-TW" altLang="en-US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     （</a:t>
            </a:r>
            <a:r>
              <a:rPr lang="en-US" altLang="zh-TW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2</a:t>
            </a:r>
            <a:r>
              <a:rPr lang="zh-TW" altLang="en-US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）不可以！正版軟體的所有人，可以因為「備份存檔」之需要複製</a:t>
            </a:r>
            <a:r>
              <a:rPr lang="en-US" altLang="zh-TW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1</a:t>
            </a:r>
            <a:r>
              <a:rPr lang="zh-TW" altLang="en-US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   </a:t>
            </a:r>
            <a:endParaRPr lang="en-US" altLang="zh-TW" sz="2300" dirty="0" smtClean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pPr marL="0" indent="0">
              <a:buNone/>
            </a:pPr>
            <a:r>
              <a:rPr lang="zh-TW" altLang="en-US" sz="2300" dirty="0">
                <a:latin typeface="文鼎粗魏碑" panose="020B0609010101010101" pitchFamily="49" charset="-120"/>
                <a:ea typeface="文鼎粗魏碑" panose="020B0609010101010101" pitchFamily="49" charset="-120"/>
              </a:rPr>
              <a:t> </a:t>
            </a:r>
            <a:r>
              <a:rPr lang="zh-TW" altLang="en-US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         </a:t>
            </a:r>
            <a:r>
              <a:rPr lang="zh-TW" altLang="en-US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份，但</a:t>
            </a:r>
            <a:r>
              <a:rPr lang="zh-TW" altLang="en-US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複製</a:t>
            </a:r>
            <a:r>
              <a:rPr lang="en-US" altLang="zh-TW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1</a:t>
            </a:r>
            <a:r>
              <a:rPr lang="zh-TW" altLang="en-US" sz="23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份僅能做為備份，不能借給別人使用。</a:t>
            </a:r>
            <a:endParaRPr lang="en-US" altLang="zh-TW" sz="2300" dirty="0" smtClean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pPr marL="0" indent="0">
              <a:buNone/>
            </a:pPr>
            <a:endParaRPr lang="zh-TW" altLang="en-US" sz="1800" dirty="0" smtClean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pPr marL="0" indent="0">
              <a:buNone/>
            </a:pPr>
            <a:endParaRPr lang="zh-TW" altLang="en-US" sz="1800" dirty="0" smtClean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pPr marL="0" indent="0">
              <a:buNone/>
            </a:pPr>
            <a:endParaRPr lang="zh-TW" altLang="en-US" sz="1800" dirty="0" smtClean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547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0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智慧財產權題庫區</a:t>
            </a:r>
            <a:r>
              <a:rPr lang="en-US" altLang="zh-TW" sz="4000" b="1" dirty="0">
                <a:latin typeface="文鼎粗魏碑" panose="020B0609010101010101" pitchFamily="49" charset="-120"/>
                <a:ea typeface="文鼎粗魏碑" panose="020B0609010101010101" pitchFamily="49" charset="-120"/>
              </a:rPr>
              <a:t>2</a:t>
            </a:r>
            <a:r>
              <a:rPr lang="en-US" altLang="zh-TW" sz="40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(</a:t>
            </a:r>
            <a:r>
              <a:rPr lang="zh-TW" altLang="en-US" sz="40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選擇題</a:t>
            </a:r>
            <a:r>
              <a:rPr lang="en-US" altLang="zh-TW" sz="40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)</a:t>
            </a:r>
            <a:endParaRPr lang="zh-TW" altLang="en-US" sz="4000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67544" y="1484784"/>
            <a:ext cx="8229600" cy="5256584"/>
          </a:xfrm>
        </p:spPr>
        <p:txBody>
          <a:bodyPr vert="horz">
            <a:normAutofit fontScale="32500" lnSpcReduction="20000"/>
          </a:bodyPr>
          <a:lstStyle/>
          <a:p>
            <a:r>
              <a:rPr lang="zh-TW" altLang="en-US" sz="55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（</a:t>
            </a:r>
            <a:r>
              <a:rPr lang="en-US" altLang="zh-TW" sz="55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1</a:t>
            </a:r>
            <a:r>
              <a:rPr lang="zh-TW" altLang="en-US" sz="55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）</a:t>
            </a:r>
            <a:r>
              <a:rPr lang="zh-TW" altLang="en-US" sz="55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小聰明以日文創作完成「智慧都市</a:t>
            </a:r>
            <a:r>
              <a:rPr lang="en-US" altLang="zh-TW" sz="55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WALKING</a:t>
            </a:r>
            <a:r>
              <a:rPr lang="zh-TW" altLang="en-US" sz="55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」旅遊書，小華想將它翻譯成中文加以出版，是否需要取得小聰明同意？</a:t>
            </a:r>
          </a:p>
          <a:p>
            <a:pPr marL="0" indent="0">
              <a:buNone/>
            </a:pPr>
            <a:r>
              <a:rPr lang="zh-TW" altLang="en-US" sz="55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     </a:t>
            </a:r>
            <a:r>
              <a:rPr lang="en-US" altLang="zh-TW" sz="55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(1)</a:t>
            </a:r>
            <a:r>
              <a:rPr lang="zh-TW" altLang="en-US" sz="55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需要，因為翻譯屬於改作原著作的行為，所以要經過原著作人的同意。</a:t>
            </a:r>
          </a:p>
          <a:p>
            <a:pPr marL="0" indent="0">
              <a:buNone/>
            </a:pPr>
            <a:r>
              <a:rPr lang="zh-TW" altLang="en-US" sz="55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     </a:t>
            </a:r>
            <a:r>
              <a:rPr lang="en-US" altLang="zh-TW" sz="55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(2)</a:t>
            </a:r>
            <a:r>
              <a:rPr lang="zh-TW" altLang="en-US" sz="55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不需要。</a:t>
            </a:r>
            <a:endParaRPr lang="en-US" altLang="zh-TW" sz="5500" dirty="0" smtClean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pPr marL="0" indent="0">
              <a:buNone/>
            </a:pPr>
            <a:endParaRPr lang="en-US" altLang="zh-TW" sz="5500" dirty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r>
              <a:rPr lang="zh-TW" altLang="zh-TW" sz="55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（</a:t>
            </a:r>
            <a:r>
              <a:rPr lang="en-US" altLang="zh-TW" sz="55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1</a:t>
            </a:r>
            <a:r>
              <a:rPr lang="zh-TW" altLang="zh-TW" sz="55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）</a:t>
            </a:r>
            <a:r>
              <a:rPr lang="zh-TW" altLang="zh-TW" sz="5500" dirty="0">
                <a:latin typeface="文鼎粗魏碑" panose="020B0609010101010101" pitchFamily="49" charset="-120"/>
                <a:ea typeface="文鼎粗魏碑" panose="020B0609010101010101" pitchFamily="49" charset="-120"/>
              </a:rPr>
              <a:t>小王將他在網路上所收集的圖片燒成</a:t>
            </a:r>
            <a:r>
              <a:rPr lang="en-US" altLang="zh-TW" sz="5500" dirty="0">
                <a:latin typeface="文鼎粗魏碑" panose="020B0609010101010101" pitchFamily="49" charset="-120"/>
                <a:ea typeface="文鼎粗魏碑" panose="020B0609010101010101" pitchFamily="49" charset="-120"/>
              </a:rPr>
              <a:t>1</a:t>
            </a:r>
            <a:r>
              <a:rPr lang="zh-TW" altLang="zh-TW" sz="5500" dirty="0">
                <a:latin typeface="文鼎粗魏碑" panose="020B0609010101010101" pitchFamily="49" charset="-120"/>
                <a:ea typeface="文鼎粗魏碑" panose="020B0609010101010101" pitchFamily="49" charset="-120"/>
              </a:rPr>
              <a:t>張光碟，並將這片光碟拷貝販賣給同學，請問他的作法是否正確呢？</a:t>
            </a:r>
          </a:p>
          <a:p>
            <a:pPr marL="0" indent="0">
              <a:buNone/>
            </a:pPr>
            <a:r>
              <a:rPr lang="zh-TW" altLang="en-US" sz="55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     </a:t>
            </a:r>
            <a:r>
              <a:rPr lang="en-US" altLang="zh-TW" sz="55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(</a:t>
            </a:r>
            <a:r>
              <a:rPr lang="en-US" altLang="zh-TW" sz="5500" dirty="0">
                <a:latin typeface="文鼎粗魏碑" panose="020B0609010101010101" pitchFamily="49" charset="-120"/>
                <a:ea typeface="文鼎粗魏碑" panose="020B0609010101010101" pitchFamily="49" charset="-120"/>
              </a:rPr>
              <a:t>1)</a:t>
            </a:r>
            <a:r>
              <a:rPr lang="zh-TW" altLang="zh-TW" sz="5500" dirty="0">
                <a:latin typeface="文鼎粗魏碑" panose="020B0609010101010101" pitchFamily="49" charset="-120"/>
                <a:ea typeface="文鼎粗魏碑" panose="020B0609010101010101" pitchFamily="49" charset="-120"/>
              </a:rPr>
              <a:t>不正確，這種販賣的行為已經侵害著作權人的權利。</a:t>
            </a:r>
          </a:p>
          <a:p>
            <a:pPr marL="0" indent="0">
              <a:buNone/>
            </a:pPr>
            <a:r>
              <a:rPr lang="zh-TW" altLang="en-US" sz="55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     </a:t>
            </a:r>
            <a:r>
              <a:rPr lang="en-US" altLang="zh-TW" sz="55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(</a:t>
            </a:r>
            <a:r>
              <a:rPr lang="en-US" altLang="zh-TW" sz="5500" dirty="0">
                <a:latin typeface="文鼎粗魏碑" panose="020B0609010101010101" pitchFamily="49" charset="-120"/>
                <a:ea typeface="文鼎粗魏碑" panose="020B0609010101010101" pitchFamily="49" charset="-120"/>
              </a:rPr>
              <a:t>2)</a:t>
            </a:r>
            <a:r>
              <a:rPr lang="zh-TW" altLang="zh-TW" sz="5500" dirty="0">
                <a:latin typeface="文鼎粗魏碑" panose="020B0609010101010101" pitchFamily="49" charset="-120"/>
                <a:ea typeface="文鼎粗魏碑" panose="020B0609010101010101" pitchFamily="49" charset="-120"/>
              </a:rPr>
              <a:t>還算可以，因為這些資源都是網路上隨處可見的，應該是沒有違反</a:t>
            </a:r>
            <a:r>
              <a:rPr lang="zh-TW" altLang="zh-TW" sz="55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著作</a:t>
            </a:r>
            <a:r>
              <a:rPr lang="zh-TW" altLang="en-US" sz="55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      </a:t>
            </a:r>
            <a:endParaRPr lang="en-US" altLang="zh-TW" sz="5500" dirty="0" smtClean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pPr marL="0" indent="0">
              <a:buNone/>
            </a:pPr>
            <a:r>
              <a:rPr lang="zh-TW" altLang="en-US" sz="5500" dirty="0">
                <a:latin typeface="文鼎粗魏碑" panose="020B0609010101010101" pitchFamily="49" charset="-120"/>
                <a:ea typeface="文鼎粗魏碑" panose="020B0609010101010101" pitchFamily="49" charset="-120"/>
              </a:rPr>
              <a:t> </a:t>
            </a:r>
            <a:r>
              <a:rPr lang="zh-TW" altLang="en-US" sz="55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       </a:t>
            </a:r>
            <a:r>
              <a:rPr lang="zh-TW" altLang="zh-TW" sz="55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權</a:t>
            </a:r>
            <a:r>
              <a:rPr lang="zh-TW" altLang="zh-TW" sz="5500" dirty="0">
                <a:latin typeface="文鼎粗魏碑" panose="020B0609010101010101" pitchFamily="49" charset="-120"/>
                <a:ea typeface="文鼎粗魏碑" panose="020B0609010101010101" pitchFamily="49" charset="-120"/>
              </a:rPr>
              <a:t>法</a:t>
            </a:r>
            <a:r>
              <a:rPr lang="zh-TW" altLang="zh-TW" sz="55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。</a:t>
            </a:r>
            <a:endParaRPr lang="en-US" altLang="zh-TW" sz="5500" dirty="0" smtClean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pPr marL="0" indent="0">
              <a:buNone/>
            </a:pPr>
            <a:endParaRPr lang="en-US" altLang="zh-TW" sz="5500" dirty="0" smtClean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r>
              <a:rPr lang="zh-TW" altLang="zh-TW" sz="55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（</a:t>
            </a:r>
            <a:r>
              <a:rPr lang="en-US" altLang="zh-TW" sz="55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5</a:t>
            </a:r>
            <a:r>
              <a:rPr lang="zh-TW" altLang="zh-TW" sz="55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）</a:t>
            </a:r>
            <a:r>
              <a:rPr lang="zh-TW" altLang="zh-TW" sz="5500" dirty="0">
                <a:latin typeface="文鼎粗魏碑" panose="020B0609010101010101" pitchFamily="49" charset="-120"/>
                <a:ea typeface="文鼎粗魏碑" panose="020B0609010101010101" pitchFamily="49" charset="-120"/>
              </a:rPr>
              <a:t>著作的利用是否合於合理使用，其判斷的基準為何？</a:t>
            </a:r>
          </a:p>
          <a:p>
            <a:pPr marL="0" lvl="0" indent="0">
              <a:buNone/>
            </a:pPr>
            <a:r>
              <a:rPr lang="zh-TW" altLang="en-US" sz="55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     </a:t>
            </a:r>
            <a:r>
              <a:rPr lang="en-US" altLang="zh-TW" sz="55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(1)</a:t>
            </a:r>
            <a:r>
              <a:rPr lang="zh-TW" altLang="zh-TW" sz="55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著作</a:t>
            </a:r>
            <a:r>
              <a:rPr lang="zh-TW" altLang="zh-TW" sz="5500" dirty="0">
                <a:latin typeface="文鼎粗魏碑" panose="020B0609010101010101" pitchFamily="49" charset="-120"/>
                <a:ea typeface="文鼎粗魏碑" panose="020B0609010101010101" pitchFamily="49" charset="-120"/>
              </a:rPr>
              <a:t>利用的目的是營利性，還是非營利性</a:t>
            </a:r>
            <a:r>
              <a:rPr lang="en-US" altLang="zh-TW" sz="5500" dirty="0">
                <a:latin typeface="文鼎粗魏碑" panose="020B0609010101010101" pitchFamily="49" charset="-120"/>
                <a:ea typeface="文鼎粗魏碑" panose="020B0609010101010101" pitchFamily="49" charset="-120"/>
              </a:rPr>
              <a:t>  </a:t>
            </a:r>
            <a:endParaRPr lang="zh-TW" altLang="zh-TW" sz="5500" dirty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pPr marL="0" lvl="0" indent="0">
              <a:buNone/>
            </a:pPr>
            <a:r>
              <a:rPr lang="zh-TW" altLang="en-US" sz="55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     </a:t>
            </a:r>
            <a:r>
              <a:rPr lang="en-US" altLang="zh-TW" sz="55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(2)</a:t>
            </a:r>
            <a:r>
              <a:rPr lang="zh-TW" altLang="zh-TW" sz="55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著作</a:t>
            </a:r>
            <a:r>
              <a:rPr lang="zh-TW" altLang="zh-TW" sz="5500" dirty="0">
                <a:latin typeface="文鼎粗魏碑" panose="020B0609010101010101" pitchFamily="49" charset="-120"/>
                <a:ea typeface="文鼎粗魏碑" panose="020B0609010101010101" pitchFamily="49" charset="-120"/>
              </a:rPr>
              <a:t>是否已公開發表</a:t>
            </a:r>
          </a:p>
          <a:p>
            <a:pPr marL="0" lvl="0" indent="0">
              <a:buNone/>
            </a:pPr>
            <a:r>
              <a:rPr lang="zh-TW" altLang="en-US" sz="55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     </a:t>
            </a:r>
            <a:r>
              <a:rPr lang="en-US" altLang="zh-TW" sz="55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(3)</a:t>
            </a:r>
            <a:r>
              <a:rPr lang="zh-TW" altLang="zh-TW" sz="55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著作</a:t>
            </a:r>
            <a:r>
              <a:rPr lang="zh-TW" altLang="zh-TW" sz="5500" dirty="0">
                <a:latin typeface="文鼎粗魏碑" panose="020B0609010101010101" pitchFamily="49" charset="-120"/>
                <a:ea typeface="文鼎粗魏碑" panose="020B0609010101010101" pitchFamily="49" charset="-120"/>
              </a:rPr>
              <a:t>利用的量佔整個著作的比例高還是低</a:t>
            </a:r>
            <a:r>
              <a:rPr lang="en-US" altLang="zh-TW" sz="5500" dirty="0">
                <a:latin typeface="文鼎粗魏碑" panose="020B0609010101010101" pitchFamily="49" charset="-120"/>
                <a:ea typeface="文鼎粗魏碑" panose="020B0609010101010101" pitchFamily="49" charset="-120"/>
              </a:rPr>
              <a:t>  </a:t>
            </a:r>
            <a:endParaRPr lang="zh-TW" altLang="zh-TW" sz="5500" dirty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pPr marL="0" lvl="0" indent="0">
              <a:buNone/>
            </a:pPr>
            <a:r>
              <a:rPr lang="zh-TW" altLang="en-US" sz="55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     </a:t>
            </a:r>
            <a:r>
              <a:rPr lang="en-US" altLang="zh-TW" sz="55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(4)</a:t>
            </a:r>
            <a:r>
              <a:rPr lang="zh-TW" altLang="zh-TW" sz="55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著作</a:t>
            </a:r>
            <a:r>
              <a:rPr lang="zh-TW" altLang="zh-TW" sz="5500" dirty="0">
                <a:latin typeface="文鼎粗魏碑" panose="020B0609010101010101" pitchFamily="49" charset="-120"/>
                <a:ea typeface="文鼎粗魏碑" panose="020B0609010101010101" pitchFamily="49" charset="-120"/>
              </a:rPr>
              <a:t>利用的結果是否會造成市場替代效應</a:t>
            </a:r>
          </a:p>
          <a:p>
            <a:pPr marL="0" lvl="0" indent="0">
              <a:buNone/>
            </a:pPr>
            <a:r>
              <a:rPr lang="zh-TW" altLang="en-US" sz="55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     </a:t>
            </a:r>
            <a:r>
              <a:rPr lang="en-US" altLang="zh-TW" sz="55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(5)</a:t>
            </a:r>
            <a:r>
              <a:rPr lang="zh-TW" altLang="zh-TW" sz="55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以上</a:t>
            </a:r>
            <a:r>
              <a:rPr lang="en-US" altLang="zh-TW" sz="5500" dirty="0">
                <a:latin typeface="文鼎粗魏碑" panose="020B0609010101010101" pitchFamily="49" charset="-120"/>
                <a:ea typeface="文鼎粗魏碑" panose="020B0609010101010101" pitchFamily="49" charset="-120"/>
              </a:rPr>
              <a:t>4</a:t>
            </a:r>
            <a:r>
              <a:rPr lang="zh-TW" altLang="zh-TW" sz="5500" dirty="0">
                <a:latin typeface="文鼎粗魏碑" panose="020B0609010101010101" pitchFamily="49" charset="-120"/>
                <a:ea typeface="文鼎粗魏碑" panose="020B0609010101010101" pitchFamily="49" charset="-120"/>
              </a:rPr>
              <a:t>種情形都應判斷</a:t>
            </a:r>
          </a:p>
          <a:p>
            <a:pPr marL="0" indent="0">
              <a:buNone/>
            </a:pPr>
            <a:endParaRPr lang="zh-TW" altLang="zh-TW" sz="4500" dirty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24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zh-TW" altLang="en-US" sz="40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更多問題及解答</a:t>
            </a:r>
            <a:r>
              <a:rPr lang="en-US" altLang="zh-TW" sz="40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/>
            </a:r>
            <a:br>
              <a:rPr lang="en-US" altLang="zh-TW" sz="40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</a:br>
            <a:r>
              <a:rPr lang="zh-TW" altLang="en-US" sz="40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請再參考經濟部智慧財產局網站</a:t>
            </a:r>
            <a:endParaRPr lang="zh-TW" altLang="en-US" sz="4000" b="1" dirty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endParaRPr lang="en-US" altLang="zh-TW" dirty="0" smtClean="0"/>
          </a:p>
          <a:p>
            <a:endParaRPr lang="en-US" altLang="zh-TW" dirty="0" smtClean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endParaRPr lang="en-US" altLang="zh-TW" dirty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endParaRPr lang="en-US" altLang="zh-TW" dirty="0" smtClean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r>
              <a:rPr lang="zh-TW" altLang="en-US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經濟部智慧財產局</a:t>
            </a:r>
          </a:p>
          <a:p>
            <a:pPr marL="0" indent="0">
              <a:buNone/>
            </a:pPr>
            <a:r>
              <a:rPr lang="zh-TW" altLang="en-US" dirty="0" smtClean="0">
                <a:latin typeface="文鼎粗魏碑" panose="020B0609010101010101" pitchFamily="49" charset="-120"/>
                <a:ea typeface="文鼎粗魏碑" panose="020B0609010101010101" pitchFamily="49" charset="-120"/>
                <a:hlinkClick r:id="rId2"/>
              </a:rPr>
              <a:t> </a:t>
            </a:r>
            <a:r>
              <a:rPr lang="en-US" altLang="zh-TW" dirty="0" smtClean="0">
                <a:latin typeface="文鼎粗魏碑" panose="020B0609010101010101" pitchFamily="49" charset="-120"/>
                <a:ea typeface="文鼎粗魏碑" panose="020B0609010101010101" pitchFamily="49" charset="-120"/>
                <a:hlinkClick r:id="rId2"/>
              </a:rPr>
              <a:t>http://www.tipo.gov.tw/</a:t>
            </a:r>
            <a:endParaRPr lang="en-US" altLang="zh-TW" dirty="0" smtClean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endParaRPr lang="en-US" altLang="zh-TW" dirty="0" smtClean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9141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b="1" dirty="0" smtClean="0">
                <a:effectLst/>
                <a:latin typeface="文鼎粗魏碑" panose="020B0609010101010101" pitchFamily="49" charset="-120"/>
                <a:ea typeface="文鼎粗魏碑" panose="020B0609010101010101" pitchFamily="49" charset="-120"/>
              </a:rPr>
              <a:t>什麼是著作權？</a:t>
            </a:r>
            <a:r>
              <a:rPr lang="en-US" altLang="zh-TW" sz="4000" b="1" dirty="0" smtClean="0">
                <a:effectLst/>
                <a:latin typeface="文鼎粗魏碑" panose="020B0609010101010101" pitchFamily="49" charset="-120"/>
                <a:ea typeface="文鼎粗魏碑" panose="020B0609010101010101" pitchFamily="49" charset="-120"/>
              </a:rPr>
              <a:t/>
            </a:r>
            <a:br>
              <a:rPr lang="en-US" altLang="zh-TW" sz="4000" b="1" dirty="0" smtClean="0">
                <a:effectLst/>
                <a:latin typeface="文鼎粗魏碑" panose="020B0609010101010101" pitchFamily="49" charset="-120"/>
                <a:ea typeface="文鼎粗魏碑" panose="020B0609010101010101" pitchFamily="49" charset="-120"/>
              </a:rPr>
            </a:br>
            <a:r>
              <a:rPr lang="zh-TW" altLang="en-US" sz="4000" b="1" dirty="0" smtClean="0">
                <a:effectLst/>
                <a:latin typeface="文鼎粗魏碑" panose="020B0609010101010101" pitchFamily="49" charset="-120"/>
                <a:ea typeface="文鼎粗魏碑" panose="020B0609010101010101" pitchFamily="49" charset="-120"/>
              </a:rPr>
              <a:t>著作權包含哪些權利？</a:t>
            </a:r>
            <a:endParaRPr lang="zh-TW" altLang="en-US" sz="4000" dirty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67544" y="1700808"/>
            <a:ext cx="8229600" cy="4525963"/>
          </a:xfrm>
        </p:spPr>
        <p:txBody>
          <a:bodyPr vert="horz">
            <a:normAutofit/>
          </a:bodyPr>
          <a:lstStyle/>
          <a:p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著作權是一種保護作者所創作的著作，而由國家法律創設的專有權利。</a:t>
            </a:r>
          </a:p>
          <a:p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依據著作權法規定：「著作權：指因著作完成所生之著作人格權及著作財產權」。</a:t>
            </a:r>
          </a:p>
          <a:p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著作人格權包含：</a:t>
            </a:r>
            <a:endParaRPr lang="en-US" altLang="zh-TW" sz="2400" dirty="0" smtClean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pPr marL="457200" lvl="1" indent="0">
              <a:buNone/>
            </a:pPr>
            <a:r>
              <a:rPr lang="zh-TW" altLang="en-US" sz="2400" u="sng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公開發表權</a:t>
            </a:r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、</a:t>
            </a:r>
            <a:r>
              <a:rPr lang="zh-TW" altLang="en-US" sz="2400" u="sng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姓名表示權</a:t>
            </a:r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、</a:t>
            </a:r>
            <a:r>
              <a:rPr lang="zh-TW" altLang="en-US" sz="2400" u="sng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禁止不當修改權</a:t>
            </a:r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。</a:t>
            </a:r>
          </a:p>
          <a:p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著作財產權包含：</a:t>
            </a:r>
            <a:endParaRPr lang="en-US" altLang="zh-TW" sz="2400" dirty="0" smtClean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pPr marL="457200" lvl="1" indent="0">
              <a:buNone/>
            </a:pPr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重製權、公開口述權、公開播送權、公開上映權、公開演出權、公開傳輸權、公開展示權、改作權、編輯權、散布權、出租權。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1480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0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何謂合理使用</a:t>
            </a:r>
            <a:r>
              <a:rPr lang="en-US" altLang="zh-TW" sz="40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(Fair Use)?</a:t>
            </a:r>
            <a:endParaRPr lang="zh-TW" altLang="en-US" sz="4000" b="1" dirty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marL="0" indent="0">
              <a:buNone/>
            </a:pPr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依國際所遵行之伯恩公約第</a:t>
            </a:r>
            <a:r>
              <a:rPr lang="en-US" altLang="zh-TW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9</a:t>
            </a:r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條第</a:t>
            </a:r>
            <a:r>
              <a:rPr lang="en-US" altLang="zh-TW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1</a:t>
            </a:r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項所樹立的原則，合理使用必須是：</a:t>
            </a:r>
            <a:b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</a:br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/>
            </a:r>
            <a:b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</a:br>
            <a:r>
              <a:rPr lang="en-US" altLang="zh-TW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(</a:t>
            </a:r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一</a:t>
            </a:r>
            <a:r>
              <a:rPr lang="en-US" altLang="zh-TW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)</a:t>
            </a:r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僅限於某些特定之情形下。</a:t>
            </a:r>
            <a:b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</a:br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/>
            </a:r>
            <a:b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</a:br>
            <a:r>
              <a:rPr lang="en-US" altLang="zh-TW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(</a:t>
            </a:r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二</a:t>
            </a:r>
            <a:r>
              <a:rPr lang="en-US" altLang="zh-TW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)</a:t>
            </a:r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未與著作之通常利用相衝突。</a:t>
            </a:r>
            <a:b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</a:br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/>
            </a:r>
            <a:b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</a:br>
            <a:r>
              <a:rPr lang="en-US" altLang="zh-TW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(</a:t>
            </a:r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三</a:t>
            </a:r>
            <a:r>
              <a:rPr lang="en-US" altLang="zh-TW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)</a:t>
            </a:r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不致於不合理地損害著作人合法利益。</a:t>
            </a:r>
            <a:b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</a:br>
            <a:endParaRPr lang="zh-TW" altLang="en-US" sz="2400" dirty="0" smtClean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843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2400" cy="1143000"/>
          </a:xfrm>
        </p:spPr>
        <p:txBody>
          <a:bodyPr>
            <a:noAutofit/>
          </a:bodyPr>
          <a:lstStyle/>
          <a:p>
            <a:r>
              <a:rPr lang="zh-TW" altLang="en-US" sz="40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可不可以抄錄別人論文放在自己論文裡？</a:t>
            </a:r>
            <a:endParaRPr lang="zh-TW" altLang="en-US" sz="4000" b="1" dirty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67544" y="1772816"/>
            <a:ext cx="8229600" cy="4525963"/>
          </a:xfrm>
        </p:spPr>
        <p:txBody>
          <a:bodyPr vert="horz"/>
          <a:lstStyle/>
          <a:p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一般來說若是原封不動抄錄他人學位論文，都有可能侵害著作權人的重製權，違反著作權法。</a:t>
            </a:r>
            <a:endParaRPr lang="en-US" altLang="zh-TW" sz="2400" dirty="0" smtClean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  <a:p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不過如果是部分抄錄他人論文，供自己論述及佐證，同時註明出處資訊，而且扣除抄錄部分後仍是完整創作即可。</a:t>
            </a:r>
          </a:p>
          <a:p>
            <a:endParaRPr lang="zh-TW" altLang="en-US" dirty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26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2400" cy="1143000"/>
          </a:xfrm>
        </p:spPr>
        <p:txBody>
          <a:bodyPr>
            <a:noAutofit/>
          </a:bodyPr>
          <a:lstStyle/>
          <a:p>
            <a:r>
              <a:rPr lang="zh-TW" altLang="en-US" sz="40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上課錄音老師上課內容會不會侵害著作財產權</a:t>
            </a:r>
            <a:r>
              <a:rPr lang="en-US" altLang="zh-TW" sz="40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?</a:t>
            </a:r>
            <a:endParaRPr lang="zh-TW" altLang="en-US" sz="4000" dirty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67544" y="1844824"/>
            <a:ext cx="8229600" cy="4525963"/>
          </a:xfrm>
        </p:spPr>
        <p:txBody>
          <a:bodyPr vert="horz">
            <a:normAutofit/>
          </a:bodyPr>
          <a:lstStyle/>
          <a:p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基本上，錄音確實是屬於著作權法之「重製」行為，但依照著作權法規定，錄製上課內容動機係在於掌握課程內容、方便課後複習等個人、非營利之目的，因此在合理範圍內並不會侵害著作財產權。</a:t>
            </a:r>
          </a:p>
          <a:p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6464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2400" cy="1143000"/>
          </a:xfrm>
        </p:spPr>
        <p:txBody>
          <a:bodyPr>
            <a:noAutofit/>
          </a:bodyPr>
          <a:lstStyle/>
          <a:p>
            <a:r>
              <a:rPr lang="zh-TW" altLang="en-US" sz="40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在學期間完成的報告，老師也可以算是這份報告的著作權人嗎？</a:t>
            </a:r>
            <a:endParaRPr lang="zh-TW" altLang="en-US" sz="4000" b="1" dirty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67544" y="1772816"/>
            <a:ext cx="8229600" cy="4525963"/>
          </a:xfrm>
        </p:spPr>
        <p:txBody>
          <a:bodyPr vert="horz">
            <a:normAutofit/>
          </a:bodyPr>
          <a:lstStyle/>
          <a:p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在學校裡完成的報告，因為老師只是給予觀念上的指導，內容的撰寫、論點的提出都是自己完成，因此這份報告的著作人應僅作者一人，他享有這份報告的著作財產權，老師不能限制他投稿或刊登期刊等行為，也不能掛名這份報告的著作權人之一，更不能要求其拋棄著作財產權，改放老師的名字。</a:t>
            </a:r>
            <a:endParaRPr lang="zh-TW" altLang="en-US" sz="2400" dirty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474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2400" cy="1143000"/>
          </a:xfrm>
        </p:spPr>
        <p:txBody>
          <a:bodyPr>
            <a:noAutofit/>
          </a:bodyPr>
          <a:lstStyle/>
          <a:p>
            <a:r>
              <a:rPr lang="zh-TW" altLang="en-US" sz="4000" b="1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並不是註明作者、出處就屬於合理使用他人著作！</a:t>
            </a:r>
            <a:endParaRPr lang="zh-TW" altLang="en-US" sz="4000" b="1" dirty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67544" y="1772816"/>
            <a:ext cx="8229600" cy="4525963"/>
          </a:xfrm>
        </p:spPr>
        <p:txBody>
          <a:bodyPr vert="horz">
            <a:normAutofit/>
          </a:bodyPr>
          <a:lstStyle/>
          <a:p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引用人雖然有註明作者和出處，但是註明作者、出處是利用人在主張「合理使用」他人著作時，依著作權法所須負擔的義務，而不是只要註明、作者出處即屬於「合理使用」，就可以隨意利用他人著作。</a:t>
            </a:r>
          </a:p>
          <a:p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由於網路傳播力量無遠弗屆，因此將他人的著作上傳到網站上成立「合理使用」的空間極小，因此仍應取得著作權人的授權或同意才行。</a:t>
            </a:r>
          </a:p>
          <a:p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2883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2400" cy="1143000"/>
          </a:xfrm>
        </p:spPr>
        <p:txBody>
          <a:bodyPr>
            <a:noAutofit/>
          </a:bodyPr>
          <a:lstStyle/>
          <a:p>
            <a:r>
              <a:rPr lang="zh-TW" altLang="en-US" sz="4000" b="1" dirty="0" smtClean="0">
                <a:effectLst/>
                <a:latin typeface="文鼎粗魏碑" panose="020B0609010101010101" pitchFamily="49" charset="-120"/>
                <a:ea typeface="文鼎粗魏碑" panose="020B0609010101010101" pitchFamily="49" charset="-120"/>
              </a:rPr>
              <a:t>書籍的書名或報紙的標題，有受著作權保護嗎？ </a:t>
            </a:r>
            <a:endParaRPr lang="zh-TW" altLang="en-US" sz="4000" dirty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67544" y="1772816"/>
            <a:ext cx="8229600" cy="4525963"/>
          </a:xfrm>
        </p:spPr>
        <p:txBody>
          <a:bodyPr vert="horz"/>
          <a:lstStyle/>
          <a:p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著作必須具有原創性，才受到著作權的保護，已如前述，而原創性中的創作性</a:t>
            </a:r>
            <a:r>
              <a:rPr lang="en-US" altLang="zh-TW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(creativity)</a:t>
            </a:r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，必須具有最低限度之創意性。書籍的書名或報紙的標題，與著作權法第</a:t>
            </a:r>
            <a:r>
              <a:rPr lang="en-US" altLang="zh-TW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9</a:t>
            </a:r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條的「標語」一樣，往往因為字數太少，而不受著作權保護。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4233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000" b="1" dirty="0" smtClean="0">
                <a:effectLst/>
                <a:latin typeface="文鼎粗魏碑" panose="020B0609010101010101" pitchFamily="49" charset="-120"/>
                <a:ea typeface="文鼎粗魏碑" panose="020B0609010101010101" pitchFamily="49" charset="-120"/>
              </a:rPr>
              <a:t>哪些試題不得主張著作權？ </a:t>
            </a:r>
            <a:endParaRPr lang="zh-TW" altLang="en-US" sz="4000" dirty="0">
              <a:latin typeface="文鼎粗魏碑" panose="020B0609010101010101" pitchFamily="49" charset="-120"/>
              <a:ea typeface="文鼎粗魏碑" panose="020B0609010101010101" pitchFamily="49" charset="-120"/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（一）研究所入學考試、插班大學考試及二年制技術學院入學考試</a:t>
            </a:r>
          </a:p>
          <a:p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（二）各公私立高中舉行之模擬考、複習考、隨堂測驗之試題。</a:t>
            </a:r>
          </a:p>
          <a:p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（三）各級學校全年級一致舉行之期中、期末考；國民中小學依「國民中小學學生成績評量準則」實施之評量所使用試題及各公私立高中舉行之模擬考、複習考、隨堂測驗</a:t>
            </a:r>
          </a:p>
          <a:p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（四）大學校院之期中、期末考</a:t>
            </a:r>
          </a:p>
          <a:p>
            <a:r>
              <a:rPr lang="zh-TW" altLang="en-US" sz="2400" dirty="0" smtClean="0">
                <a:latin typeface="文鼎粗魏碑" panose="020B0609010101010101" pitchFamily="49" charset="-120"/>
                <a:ea typeface="文鼎粗魏碑" panose="020B0609010101010101" pitchFamily="49" charset="-120"/>
              </a:rPr>
              <a:t>（五）各公私立國中、高中舉行之段考題目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0259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都會流行">
  <a:themeElements>
    <a:clrScheme name="茅草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都會流行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都會流行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1553</Words>
  <Application>Microsoft Office PowerPoint</Application>
  <PresentationFormat>如螢幕大小 (4:3)</PresentationFormat>
  <Paragraphs>95</Paragraphs>
  <Slides>15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15</vt:i4>
      </vt:variant>
    </vt:vector>
  </HeadingPairs>
  <TitlesOfParts>
    <vt:vector size="17" baseType="lpstr">
      <vt:lpstr>Office 佈景主題</vt:lpstr>
      <vt:lpstr>都會流行</vt:lpstr>
      <vt:lpstr>PowerPoint 簡報</vt:lpstr>
      <vt:lpstr>什麼是著作權？ 著作權包含哪些權利？</vt:lpstr>
      <vt:lpstr>何謂合理使用(Fair Use)?</vt:lpstr>
      <vt:lpstr>可不可以抄錄別人論文放在自己論文裡？</vt:lpstr>
      <vt:lpstr>上課錄音老師上課內容會不會侵害著作財產權?</vt:lpstr>
      <vt:lpstr>在學期間完成的報告，老師也可以算是這份報告的著作權人嗎？</vt:lpstr>
      <vt:lpstr>並不是註明作者、出處就屬於合理使用他人著作！</vt:lpstr>
      <vt:lpstr>書籍的書名或報紙的標題，有受著作權保護嗎？ </vt:lpstr>
      <vt:lpstr>哪些試題不得主張著作權？ </vt:lpstr>
      <vt:lpstr>資料來源</vt:lpstr>
      <vt:lpstr>智慧財產權題庫區1(是非題)</vt:lpstr>
      <vt:lpstr>智慧財產權題庫區2(是非題)</vt:lpstr>
      <vt:lpstr>智慧財產權題庫區1(選擇題)</vt:lpstr>
      <vt:lpstr>智慧財產權題庫區2(選擇題)</vt:lpstr>
      <vt:lpstr>更多問題及解答 請再參考經濟部智慧財產局網站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superuser</dc:creator>
  <cp:lastModifiedBy>superuser</cp:lastModifiedBy>
  <cp:revision>26</cp:revision>
  <dcterms:created xsi:type="dcterms:W3CDTF">2019-09-26T07:13:55Z</dcterms:created>
  <dcterms:modified xsi:type="dcterms:W3CDTF">2019-09-26T09:07:14Z</dcterms:modified>
</cp:coreProperties>
</file>