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6" r:id="rId5"/>
    <p:sldId id="258" r:id="rId6"/>
    <p:sldId id="261" r:id="rId7"/>
    <p:sldId id="264" r:id="rId8"/>
    <p:sldId id="262" r:id="rId9"/>
    <p:sldId id="263" r:id="rId10"/>
    <p:sldId id="265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523ECB-0024-4AC8-9BF3-EA9A472621AC}" type="datetimeFigureOut">
              <a:rPr lang="zh-TW" altLang="en-US" smtClean="0"/>
              <a:pPr/>
              <a:t>2015/11/27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9E3FEA-27BF-433D-9304-592ED6851F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po.gov.tw/np.asp?ctNode=6975&amp;mp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yell@tipo.gov.t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376264"/>
          </a:xfrm>
        </p:spPr>
        <p:txBody>
          <a:bodyPr>
            <a:noAutofit/>
          </a:bodyPr>
          <a:lstStyle/>
          <a:p>
            <a:r>
              <a:rPr lang="zh-TW" altLang="en-US" sz="4500" b="1" dirty="0" smtClean="0">
                <a:latin typeface="標楷體" pitchFamily="65" charset="-120"/>
                <a:ea typeface="標楷體" pitchFamily="65" charset="-120"/>
              </a:rPr>
              <a:t>人文社會科學院</a:t>
            </a:r>
            <a:r>
              <a:rPr lang="en-US" altLang="zh-TW" sz="45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5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500" b="1" dirty="0" smtClean="0">
                <a:latin typeface="標楷體" pitchFamily="65" charset="-120"/>
                <a:ea typeface="標楷體" pitchFamily="65" charset="-120"/>
              </a:rPr>
              <a:t>常見智慧財產權問題彙整宣導</a:t>
            </a:r>
            <a:endParaRPr lang="zh-TW" altLang="en-US" sz="45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19672" y="4725144"/>
            <a:ext cx="62646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  <a:hlinkClick r:id="rId2"/>
              </a:rPr>
              <a:t>http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  <a:hlinkClick r:id="rId2"/>
              </a:rPr>
              <a:t>://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  <a:hlinkClick r:id="rId2"/>
              </a:rPr>
              <a:t>www.tipo.gov.tw/np.asp?ctNode=6975&amp;mp=1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經濟部之慧財產局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著作權教育宣導廣告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著作權基本觀念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/17.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著作權生活通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/20.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著作權生活通續集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經濟部之慧財產局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著作權教育宣導廣告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校園著作權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/7.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校園著作權利用之相關問題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/20.</a:t>
            </a:r>
            <a:r>
              <a:rPr lang="zh-TW" altLang="en-US" sz="1300" dirty="0" smtClean="0">
                <a:latin typeface="標楷體" pitchFamily="65" charset="-120"/>
                <a:ea typeface="標楷體" pitchFamily="65" charset="-120"/>
              </a:rPr>
              <a:t>智慧財產權小題庫</a:t>
            </a:r>
            <a:r>
              <a:rPr lang="en-US" altLang="zh-TW" sz="1300" dirty="0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688"/>
            <a:ext cx="9144000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92696"/>
            <a:ext cx="9144000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九、書籍的書名或報紙的標題，有受著作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權保護嗎？ </a:t>
            </a:r>
            <a:endParaRPr lang="zh-TW" altLang="en-US" sz="32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2636912"/>
            <a:ext cx="7772400" cy="2439144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著作必須具有原創性，才受到著作權的保護，已如前述，而原創性中的創作性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(creativity)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，必須具有最低限度之創意性。書籍的書名或報紙的標題，與著作權法第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條的「標語」一樣，往往因為字數太少，而不受著作權保護。 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688"/>
            <a:ext cx="9144000" cy="1656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92696"/>
            <a:ext cx="9144000" cy="1512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719064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十、從網路下載圖片，然後在上面加一些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圖形或文字做成海報，這樣會違反著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作權法嗎？（案例宣導）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2708920"/>
            <a:ext cx="7772400" cy="33123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電腦軟體、歌曲、圖片或文章都是受著作權法保護的著作，除非有可以主張合理使用的情形，否則應經各類著作之著作財產權人同意或授權，才不致構成著作權侵害。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網路下載圖片，然後在上面加一些圖形或文字做成海報，如未經著作財產權人同意或授權，可能侵害重製權或改作權。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688"/>
            <a:ext cx="9144000" cy="1656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92696"/>
            <a:ext cx="9144000" cy="1512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763688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十一、將戲劇節目改為文字，例如將電影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對白寫成書，文字的部分有無著作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權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是否侵害戲劇節目的著作權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2852936"/>
            <a:ext cx="7772400" cy="3312368"/>
          </a:xfrm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將戲劇節目改寫文字或將電影對白寫成書，為重製或改作的情形，除符合著作權法合理使用規定的情形外，應徵得戲劇節目著作財產權人的同意或授權。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如無徵得戲劇節目著作財產權人的同意或授權，將構成著作財產權的侵害。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688"/>
            <a:ext cx="9144000" cy="1656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92696"/>
            <a:ext cx="9144000" cy="1512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647056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十二、如發現製造或販賣盜版光碟、大補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帖等涉嫌違法者，可向哪些單位提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出檢舉？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檢舉管道宣導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2852936"/>
            <a:ext cx="7772400" cy="2952328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發現製造或販賣盜版光碟、大補帖等違法者，可檢具事證逕向保護智慧財產權警察大隊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免付費電話：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0800-016-597(0800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您一來，我就去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電子郵件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帳號：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2"/>
              </a:rPr>
              <a:t>yell@tipo.gov.tw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332656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64807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1)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824536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Q1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○）在百貨公司、餐廳、戲院及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KTV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等營業場所，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播放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None/>
            </a:pP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錄音帶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或伴唱帶，要取得音樂著作財產權人的同意。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Q2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（×）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利用德國人的音樂編曲，不必徵求著作財產權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>
              <a:buNone/>
            </a:pP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同意。</a:t>
            </a:r>
          </a:p>
          <a:p>
            <a:pPr>
              <a:buNone/>
            </a:pP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說明：我國於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91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日加入世界貿易組織（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WTO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）後，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即負</a:t>
            </a:r>
            <a:endParaRPr lang="en-US" altLang="zh-TW" sz="29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對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WTO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全體會員國國民之著作，提供「國民待遇」之保護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義</a:t>
            </a:r>
            <a:endParaRPr lang="en-US" altLang="zh-TW" sz="29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務，即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其國民之著作，在我國境內亦受我著作權法之保護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None/>
            </a:pP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德國為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WTO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會員體之一，德國人著作亦受我國著作權法保護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             </a:t>
            </a:r>
          </a:p>
          <a:p>
            <a:pPr>
              <a:buNone/>
            </a:pP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除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有合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於合理</a:t>
            </a:r>
            <a:r>
              <a:rPr lang="zh-TW" altLang="zh-TW" sz="2900" dirty="0" smtClean="0">
                <a:latin typeface="標楷體" pitchFamily="65" charset="-120"/>
                <a:ea typeface="標楷體" pitchFamily="65" charset="-120"/>
              </a:rPr>
              <a:t>使用之情形外，應取得同意或授權。】</a:t>
            </a:r>
          </a:p>
          <a:p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Q3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○）著作權包含著作人格權和著作財產權二種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Q4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○）著作權的保護採行「屬地主義」，所以權利人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要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主張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其權利，應依循當地的法律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Q5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○）視聽著作的著作財產權存續期間，是自創作完成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起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算，到著作公開發表後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年止。</a:t>
            </a:r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332656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72494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2)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5328592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Q6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（×）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在網路上可以任意下載電腦程式。</a:t>
            </a:r>
          </a:p>
          <a:p>
            <a:pPr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說明：任意在網路上下載受著作權法保護的電腦程式，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涉及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侵害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著作財產權人之重製權及公開傳輸權，如逾越了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合理使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用的範圍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，就必須得到權利人的同意。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】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Q7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（×）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廣告文宣中可以擅自使用別人的文章或照片。</a:t>
            </a:r>
          </a:p>
          <a:p>
            <a:pPr>
              <a:buNone/>
            </a:pPr>
            <a:r>
              <a:rPr lang="en-US" altLang="zh-TW" sz="19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說明：在廣告文宣中利用他人著作，必須經過同意或授權。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】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Q8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○）美術蒐藏家購買多幅當代畫家名畫，決定舉行展覽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主辦單位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可以直接在說明書內印製展出作品予以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</a:t>
            </a: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說。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Q9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（○）原則上，著作權的侵害屬於「告訴乃論」罪，所以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</a:t>
            </a: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發生侵害時，著作權人可以自己決定到底要不要對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侵權之人進行刑事告訴。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Q10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×）憲法、法律、命令或公文享有著作權。</a:t>
            </a:r>
          </a:p>
          <a:p>
            <a:pPr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說明：依著作權法第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條規定，憲法、法律、命令或公文不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受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著作權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保護。】</a:t>
            </a:r>
          </a:p>
          <a:p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zh-TW" altLang="zh-TW" sz="2800" dirty="0" smtClean="0"/>
          </a:p>
          <a:p>
            <a:pPr>
              <a:buNone/>
            </a:pPr>
            <a:endParaRPr lang="zh-TW" altLang="zh-TW" sz="2800" dirty="0" smtClean="0"/>
          </a:p>
          <a:p>
            <a:endParaRPr lang="zh-TW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332656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71095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1)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052736"/>
            <a:ext cx="7772400" cy="5472608"/>
          </a:xfrm>
        </p:spPr>
        <p:txBody>
          <a:bodyPr>
            <a:noAutofit/>
          </a:bodyPr>
          <a:lstStyle/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Q1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（３）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法律保障創作和發明，下列那一種行為違反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著作權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法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？ </a:t>
            </a: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偷看別人的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書信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模仿人家的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簽名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拷貝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電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腦遊戲程式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送給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同學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Q2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（１）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抄襲同學的作文，以自己名義去投稿，是否觸法？</a:t>
            </a: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會違反著作權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法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是不道德的行為，但不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犯法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(3)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是不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合理的行為，但不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犯法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Q3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（３）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智慧財產權包括哪些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權利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？</a:t>
            </a:r>
          </a:p>
          <a:p>
            <a:pPr lvl="0"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(1)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著作權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、專利權、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商標權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積體電路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電路布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局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0"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及營業秘密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以上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Q4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（４）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著作人格權包含哪些權利？</a:t>
            </a:r>
          </a:p>
          <a:p>
            <a:pPr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公開發表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姓名表示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禁止不當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修改權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 (4)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以上皆是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2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332656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72494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2)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8050088" cy="5112568"/>
          </a:xfrm>
        </p:spPr>
        <p:txBody>
          <a:bodyPr>
            <a:noAutofit/>
          </a:bodyPr>
          <a:lstStyle/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Q5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（２）小華搞不清楚智慧財產權不保障下列哪一種權利，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請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你幫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他找出來吧！</a:t>
            </a:r>
          </a:p>
          <a:p>
            <a:pPr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商標權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人權與自由權(3)專利權及著作權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Q6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（４）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菲菲在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85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日創作完成一幅畫，並在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6</a:t>
            </a: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死亡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，請問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這幅畫的著作財產權存續至哪一天？</a:t>
            </a:r>
          </a:p>
          <a:p>
            <a:pPr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(1)135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(2)135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(3)140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日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(4)140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Q7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（４）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學生舉辦校際觀摩或比賽，在什麼情形下，可以不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經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著作財產權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人授權而演唱或演奏他人的音樂？</a:t>
            </a:r>
          </a:p>
          <a:p>
            <a:pPr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非以營利為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目的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未對觀眾或聽眾直接或間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接收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取任何費用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未對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表演人支付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報酬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以上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條件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都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具備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的情形下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b="1" dirty="0" smtClean="0"/>
          </a:p>
          <a:p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332656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72494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3)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340768"/>
            <a:ext cx="7772400" cy="5112568"/>
          </a:xfrm>
        </p:spPr>
        <p:txBody>
          <a:bodyPr>
            <a:noAutofit/>
          </a:bodyPr>
          <a:lstStyle/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Q8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（１）利用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V8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拍攝社團學生發表的戲劇表演，在未經過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意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授權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的情形下，下列何者是違反著作權法的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？</a:t>
            </a:r>
          </a:p>
          <a:p>
            <a:pPr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放到網路上供網友欣賞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自己回家欣賞。</a:t>
            </a: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Q9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（２）小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明寫了一篇文章，其中引用了小花所寫另一篇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文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80%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，但已註明出處，是否違法？</a:t>
            </a: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當然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不會，因為小明已註明小花姓名及出處。</a:t>
            </a: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(2)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喔，引用應在合理範圍內，小明引用小花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所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寫文章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多達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80%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，已經超出「合理使用」範圍。</a:t>
            </a: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Q10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（３）下列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哪一種權利不必到經濟部智慧財產局申請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就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可享有？</a:t>
            </a:r>
          </a:p>
          <a:p>
            <a:pPr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 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專利權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商標權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3)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著作權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548680"/>
            <a:ext cx="9144000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20688"/>
            <a:ext cx="914400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796950"/>
          </a:xfrm>
          <a:ln>
            <a:noFill/>
          </a:ln>
        </p:spPr>
        <p:txBody>
          <a:bodyPr>
            <a:normAutofit/>
          </a:bodyPr>
          <a:lstStyle/>
          <a:p>
            <a:r>
              <a:rPr lang="zh-TW" altLang="en-US" sz="3200" dirty="0" smtClean="0">
                <a:ln w="3175">
                  <a:noFill/>
                </a:ln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一、什麼是著作權？著作權包含哪些權利？</a:t>
            </a:r>
            <a:endParaRPr lang="zh-TW" altLang="en-US" sz="3200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98884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著作權是一種保護作者所創作的著作，而由國家法律創設的專有權利。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依據著作權法第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項第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款規定：「著作權：指因著作完成所生之著作人格權及著作財產權」。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著作人格權包含：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公開發表權、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姓名表示權、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禁止不當修改權。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defRPr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著作財產權包含：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重製權、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公開口述權、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公開播送權、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公開上映權、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公開演出權、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公開傳輸權、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公開展示權、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改作權、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編輯權、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散布權、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出租權。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548680"/>
            <a:ext cx="9144000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20688"/>
            <a:ext cx="914400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6389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二、何謂合理使用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(Fair Use)?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2276872"/>
            <a:ext cx="7772400" cy="259228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SzPct val="58000"/>
              <a:buFont typeface="Wingdings" pitchFamily="2" charset="2"/>
              <a:buChar char="l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依國際所遵行之伯恩公約第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項所樹立的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SzPct val="58000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，合理使用必須是：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僅限於某些特定之情形下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未與著作之通常利用相衝突。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不致於不合理地損害著作人合法利益。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548680"/>
            <a:ext cx="9144000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20688"/>
            <a:ext cx="914400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72494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三、播放午間音樂屬於合理使用範圍嗎？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7772400" cy="511256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5500" dirty="0" smtClean="0">
                <a:latin typeface="標楷體" pitchFamily="65" charset="-120"/>
                <a:ea typeface="標楷體" pitchFamily="65" charset="-120"/>
              </a:rPr>
              <a:t>合理</a:t>
            </a:r>
            <a:r>
              <a:rPr lang="zh-TW" altLang="en-US" sz="5500" dirty="0" smtClean="0">
                <a:latin typeface="標楷體" pitchFamily="65" charset="-120"/>
                <a:ea typeface="標楷體" pitchFamily="65" charset="-120"/>
              </a:rPr>
              <a:t>使用的條件有以下</a:t>
            </a:r>
            <a:r>
              <a:rPr lang="en-US" altLang="zh-TW" sz="55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5500" dirty="0" smtClean="0">
                <a:latin typeface="標楷體" pitchFamily="65" charset="-120"/>
                <a:ea typeface="標楷體" pitchFamily="65" charset="-120"/>
              </a:rPr>
              <a:t>項：</a:t>
            </a:r>
            <a:endParaRPr lang="en-US" altLang="zh-TW" sz="5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4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不是以營利為目的。</a:t>
            </a:r>
            <a:endParaRPr lang="zh-TW" altLang="zh-TW" sz="4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47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沒有對觀眾或聽眾直接或間接收取任何費用。</a:t>
            </a:r>
            <a:endParaRPr lang="zh-TW" altLang="zh-TW" sz="4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47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未對表演人支付報酬</a:t>
            </a:r>
            <a:r>
              <a:rPr lang="zh-TW" altLang="zh-TW" sz="47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必須是已公開發表的著作</a:t>
            </a:r>
            <a:r>
              <a:rPr lang="zh-TW" altLang="zh-TW" sz="47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4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700" dirty="0" smtClean="0">
                <a:latin typeface="標楷體" pitchFamily="65" charset="-120"/>
                <a:ea typeface="標楷體" pitchFamily="65" charset="-120"/>
              </a:rPr>
              <a:t>在個別特定的活動裡播放</a:t>
            </a:r>
            <a:r>
              <a:rPr lang="zh-TW" altLang="zh-TW" sz="47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zh-TW" sz="4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500" dirty="0" smtClean="0">
                <a:latin typeface="標楷體" pitchFamily="65" charset="-120"/>
                <a:ea typeface="標楷體" pitchFamily="65" charset="-120"/>
              </a:rPr>
              <a:t>假設快樂小學是「非以營利為目的」地公開播放歌曲；沒有對聽音樂的老師和學生們收費；也沒有支付津貼給演唱歌曲的表演者；此外這些歌曲都是在市面上發行的專輯的「已公開發表之著作」；可是，在每天固定的時間播放歌曲，不是屬於個別「特定」的活動，而具有經常性，因此就不能以合理使用來解釋了。</a:t>
            </a:r>
            <a:endParaRPr lang="en-US" altLang="zh-TW" sz="5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500" dirty="0" smtClean="0">
                <a:latin typeface="標楷體" pitchFamily="65" charset="-120"/>
                <a:ea typeface="標楷體" pitchFamily="65" charset="-120"/>
              </a:rPr>
              <a:t>所以最好還是向著作權仲介團體取得播放歌曲的合法授權才播放。</a:t>
            </a:r>
            <a:endParaRPr lang="en-US" altLang="zh-TW" sz="55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7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7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688"/>
            <a:ext cx="9144000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92696"/>
            <a:ext cx="9144000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四、並不是註明作者、出處就屬於合理使     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用他人著作！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2132856"/>
            <a:ext cx="7772400" cy="3816424"/>
          </a:xfrm>
        </p:spPr>
        <p:txBody>
          <a:bodyPr/>
          <a:lstStyle/>
          <a:p>
            <a:pPr marL="365760" indent="-256032"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引用人雖然有註明作者和出處，但是註明作者、出處是利用人在主張「合理使用」他人著作時，依著作權法所須負擔的義務，而不是只要註明、作者出處即屬於「合理使用」，就可以隨意利用他人著作。</a:t>
            </a:r>
          </a:p>
          <a:p>
            <a:pPr marL="365760" indent="-256032"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由於網路傳播力量無遠弗屆，因此將他人的著作上傳到網站上成立「合理使用」的空間極小，因此仍應取得著作權人的授權或同意才行。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688"/>
            <a:ext cx="9144000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92696"/>
            <a:ext cx="9144000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五、上課錄音老師上課內容會不會侵害著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作財產權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2708920"/>
            <a:ext cx="7772400" cy="212521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基本上，錄音確實是屬於著作權法之「重製」行為，但依照著作權法規定，錄製上課內容動機係在於掌握課程內容、方便課後複習等個人、非營利之目的，因此在合理範圍內並不會侵害著作財產權。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688"/>
            <a:ext cx="9144000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92696"/>
            <a:ext cx="9144000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六、在學期間完成的報告，老師也可以算  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是這份報告的著作權人嗎？</a:t>
            </a:r>
            <a:endParaRPr lang="zh-TW" altLang="en-US" sz="32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2564904"/>
            <a:ext cx="7772400" cy="2773288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學校裡完成的報告，因為老師只是給予觀念上的指導，內容的撰寫、論點的提出都是自己完成，因此這份報告的著作人應僅作者一人，他享有這份報告的著作財產權，老師不能限制他投稿或刊登期刊等行為，也不能掛名這份報告的著作權人之一，更不能要求其拋棄著作財產權，改放老師的名字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688"/>
            <a:ext cx="9144000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92696"/>
            <a:ext cx="9144000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七、可不可以抄錄別人論文放在自己論文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裡？</a:t>
            </a:r>
            <a:endParaRPr lang="zh-TW" altLang="en-US" sz="32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2564904"/>
            <a:ext cx="7772400" cy="3672408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一般來說若是原封不動抄錄他人學位論文，都有可能侵害著作權人的重製權，違反著作權法。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如果是部分抄錄他人論文，供自己論述及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佐證，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同時註明出處資訊，而且扣除抄錄部分後仍是完整創作即可。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688"/>
            <a:ext cx="9144000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692696"/>
            <a:ext cx="9144000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八、在影印店打工，常幫影印書籍有犯法</a:t>
            </a:r>
            <a: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嗎？</a:t>
            </a:r>
            <a:endParaRPr lang="zh-TW" altLang="en-US" sz="32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2276872"/>
            <a:ext cx="7772400" cy="392541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一般來說，影印店在影印書籍時，仍須取得授權，才能接受影印的工作，否則仍有侵害書籍著作權人「重製權」及「散布權」的侵害。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若是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真的有需要，不能影印書籍嗎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依著作權法規定，只要是供個人或家庭非營利目的之需要，在合理範圍內，可以利用圖書館或非供公眾使用之機器重製已公開發表的著作，因此，可以到圖書館利用裡面的影印機來影印所需資料喔。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2144</Words>
  <Application>Microsoft Office PowerPoint</Application>
  <PresentationFormat>如螢幕大小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公正</vt:lpstr>
      <vt:lpstr>人文社會科學院 常見智慧財產權問題彙整宣導</vt:lpstr>
      <vt:lpstr>一、什麼是著作權？著作權包含哪些權利？</vt:lpstr>
      <vt:lpstr>二、何謂合理使用(Fair Use)?</vt:lpstr>
      <vt:lpstr>三、播放午間音樂屬於合理使用範圍嗎？</vt:lpstr>
      <vt:lpstr>四、並不是註明作者、出處就屬於合理使          用他人著作！</vt:lpstr>
      <vt:lpstr>五、上課錄音老師上課內容會不會侵害著     作財產權?</vt:lpstr>
      <vt:lpstr>六、在學期間完成的報告，老師也可以算       是這份報告的著作權人嗎？</vt:lpstr>
      <vt:lpstr>七、可不可以抄錄別人論文放在自己論文     裡？</vt:lpstr>
      <vt:lpstr>八、在影印店打工，常幫影印書籍有犯法     嗎？</vt:lpstr>
      <vt:lpstr>九、書籍的書名或報紙的標題，有受著作     權保護嗎？ </vt:lpstr>
      <vt:lpstr>十、從網路下載圖片，然後在上面加一些     圖形或文字做成海報，這樣會違反著     作權法嗎？（案例宣導）</vt:lpstr>
      <vt:lpstr>   十一、將戲劇節目改為文字，例如將電影       對白寫成書，文字的部分有無著作       權?是否侵害戲劇節目的著作權?</vt:lpstr>
      <vt:lpstr>十二、如發現製造或販賣盜版光碟、大補       帖等涉嫌違法者，可向哪些單位提       出檢舉？(檢舉管道宣導)</vt:lpstr>
      <vt:lpstr>智慧財產權題庫區(是非題1)</vt:lpstr>
      <vt:lpstr>智慧財產權題庫區(是非題2)</vt:lpstr>
      <vt:lpstr>智慧財產權題庫區(選擇題1)</vt:lpstr>
      <vt:lpstr>智慧財產權題庫區(選擇題2)</vt:lpstr>
      <vt:lpstr>智慧財產權題庫區(選擇題3)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人文社會科學院 常見智慧財產權問題彙整宣導</dc:title>
  <dc:creator>user</dc:creator>
  <cp:lastModifiedBy>user</cp:lastModifiedBy>
  <cp:revision>54</cp:revision>
  <dcterms:created xsi:type="dcterms:W3CDTF">2015-10-14T05:51:49Z</dcterms:created>
  <dcterms:modified xsi:type="dcterms:W3CDTF">2015-11-27T04:03:03Z</dcterms:modified>
</cp:coreProperties>
</file>