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18DA0-2891-43C6-803A-43C9DC97395E}" type="datetimeFigureOut">
              <a:rPr lang="zh-TW" altLang="en-US" smtClean="0"/>
              <a:t>2016/11/23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058F96-21E0-4E9D-8CD9-FEA1852E938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18DA0-2891-43C6-803A-43C9DC97395E}" type="datetimeFigureOut">
              <a:rPr lang="zh-TW" altLang="en-US" smtClean="0"/>
              <a:t>2016/11/23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8F96-21E0-4E9D-8CD9-FEA1852E938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5058F96-21E0-4E9D-8CD9-FEA1852E938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18DA0-2891-43C6-803A-43C9DC97395E}" type="datetimeFigureOut">
              <a:rPr lang="zh-TW" altLang="en-US" smtClean="0"/>
              <a:t>2016/11/23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18DA0-2891-43C6-803A-43C9DC97395E}" type="datetimeFigureOut">
              <a:rPr lang="zh-TW" altLang="en-US" smtClean="0"/>
              <a:t>2016/11/23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5058F96-21E0-4E9D-8CD9-FEA1852E938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18DA0-2891-43C6-803A-43C9DC97395E}" type="datetimeFigureOut">
              <a:rPr lang="zh-TW" altLang="en-US" smtClean="0"/>
              <a:t>2016/11/23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058F96-21E0-4E9D-8CD9-FEA1852E938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CF18DA0-2891-43C6-803A-43C9DC97395E}" type="datetimeFigureOut">
              <a:rPr lang="zh-TW" altLang="en-US" smtClean="0"/>
              <a:t>2016/11/23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8F96-21E0-4E9D-8CD9-FEA1852E938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18DA0-2891-43C6-803A-43C9DC97395E}" type="datetimeFigureOut">
              <a:rPr lang="zh-TW" altLang="en-US" smtClean="0"/>
              <a:t>2016/11/23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5058F96-21E0-4E9D-8CD9-FEA1852E938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18DA0-2891-43C6-803A-43C9DC97395E}" type="datetimeFigureOut">
              <a:rPr lang="zh-TW" altLang="en-US" smtClean="0"/>
              <a:t>2016/11/23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5058F96-21E0-4E9D-8CD9-FEA1852E938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18DA0-2891-43C6-803A-43C9DC97395E}" type="datetimeFigureOut">
              <a:rPr lang="zh-TW" altLang="en-US" smtClean="0"/>
              <a:t>2016/11/23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058F96-21E0-4E9D-8CD9-FEA1852E938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058F96-21E0-4E9D-8CD9-FEA1852E938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18DA0-2891-43C6-803A-43C9DC97395E}" type="datetimeFigureOut">
              <a:rPr lang="zh-TW" altLang="en-US" smtClean="0"/>
              <a:t>2016/11/23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5058F96-21E0-4E9D-8CD9-FEA1852E938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CF18DA0-2891-43C6-803A-43C9DC97395E}" type="datetimeFigureOut">
              <a:rPr lang="zh-TW" altLang="en-US" smtClean="0"/>
              <a:t>2016/11/23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CF18DA0-2891-43C6-803A-43C9DC97395E}" type="datetimeFigureOut">
              <a:rPr lang="zh-TW" altLang="en-US" smtClean="0"/>
              <a:t>2016/11/23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058F96-21E0-4E9D-8CD9-FEA1852E938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3" r:id="rId1"/>
    <p:sldLayoutId id="2147484334" r:id="rId2"/>
    <p:sldLayoutId id="2147484335" r:id="rId3"/>
    <p:sldLayoutId id="2147484336" r:id="rId4"/>
    <p:sldLayoutId id="2147484337" r:id="rId5"/>
    <p:sldLayoutId id="2147484338" r:id="rId6"/>
    <p:sldLayoutId id="2147484339" r:id="rId7"/>
    <p:sldLayoutId id="2147484340" r:id="rId8"/>
    <p:sldLayoutId id="2147484341" r:id="rId9"/>
    <p:sldLayoutId id="2147484342" r:id="rId10"/>
    <p:sldLayoutId id="21474843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ipo.gov.tw/np.asp?ctNode=6975&amp;mp=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資料來源：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  <a:hlinkClick r:id="rId2"/>
              </a:rPr>
              <a:t>www.tipo.gov.tw/np.asp?ctNode=6975&amp;mp=1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經濟部之慧財產局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我想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…/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著作權快速連結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著作權教育宣導廣告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著作權基本觀念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/17.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著作權生活通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/20.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著作權生活通續集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經濟部之慧財產局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我想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…/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著作權快速連結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著作權教育宣導廣告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校園著作權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/7.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校園著作權利用之相關問題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/20.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智慧財產權小題庫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人文社會</a:t>
            </a:r>
            <a:r>
              <a:rPr lang="zh-TW" altLang="en-US" dirty="0" smtClean="0"/>
              <a:t>科學院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常見智慧財產權問題彙整宣導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68569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188640"/>
            <a:ext cx="8534400" cy="758952"/>
          </a:xfrm>
        </p:spPr>
        <p:txBody>
          <a:bodyPr>
            <a:normAutofit/>
          </a:bodyPr>
          <a:lstStyle/>
          <a:p>
            <a:r>
              <a:rPr lang="zh-TW" altLang="en-US" sz="2800" b="1" dirty="0"/>
              <a:t>九、並不是註明作者、出處就屬於合理使用他人著作！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引用人雖然有註明作者和出處，但是註明作者、出處是利用人在主張「合理使用」他人著作時，依著作權法所須負擔的義務，而不是只要註明、作者出處即屬於「合理使用」，就可以隨意利用他人著作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。</a:t>
            </a:r>
            <a:endParaRPr lang="en-US" altLang="zh-TW" b="1" dirty="0" smtClean="0">
              <a:solidFill>
                <a:schemeClr val="tx1">
                  <a:lumMod val="65000"/>
                  <a:lumOff val="35000"/>
                </a:schemeClr>
              </a:solidFill>
              <a:latin typeface="華康儷細黑(P)" panose="020B0300000000000000" pitchFamily="34" charset="-120"/>
              <a:ea typeface="華康儷細黑(P)" panose="020B0300000000000000" pitchFamily="34" charset="-120"/>
            </a:endParaRPr>
          </a:p>
          <a:p>
            <a:endParaRPr lang="en-US" altLang="zh-TW" b="1" dirty="0" smtClean="0">
              <a:solidFill>
                <a:schemeClr val="tx1">
                  <a:lumMod val="65000"/>
                  <a:lumOff val="35000"/>
                </a:schemeClr>
              </a:solidFill>
              <a:latin typeface="華康儷細黑(P)" panose="020B0300000000000000" pitchFamily="34" charset="-120"/>
              <a:ea typeface="華康儷細黑(P)" panose="020B0300000000000000" pitchFamily="34" charset="-120"/>
            </a:endParaRPr>
          </a:p>
          <a:p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由於網路傳播力量無遠弗屆，因此將他人的著作上傳到網站上成立「合理使用」的空間極小，因此仍應取得著作權人的授權或同意才行。</a:t>
            </a:r>
          </a:p>
          <a:p>
            <a:endParaRPr lang="zh-TW" altLang="en-US" b="1" dirty="0">
              <a:solidFill>
                <a:schemeClr val="tx1">
                  <a:lumMod val="65000"/>
                  <a:lumOff val="35000"/>
                </a:schemeClr>
              </a:solidFill>
              <a:latin typeface="華康儷細黑(P)" panose="020B0300000000000000" pitchFamily="34" charset="-120"/>
              <a:ea typeface="華康儷細黑(P)" panose="020B03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1150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404664"/>
            <a:ext cx="8534400" cy="758952"/>
          </a:xfrm>
        </p:spPr>
        <p:txBody>
          <a:bodyPr>
            <a:noAutofit/>
          </a:bodyPr>
          <a:lstStyle/>
          <a:p>
            <a:r>
              <a:rPr lang="zh-TW" altLang="en-US" sz="3200" b="1" dirty="0"/>
              <a:t>十、因為教學需要，老師可不可以公開播放影片給學生欣賞</a:t>
            </a:r>
            <a:r>
              <a:rPr lang="zh-TW" altLang="en-US" sz="3200" b="1" dirty="0" smtClean="0"/>
              <a:t>？</a:t>
            </a:r>
            <a:endParaRPr lang="zh-TW" altLang="en-US" sz="32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公開上映權需具備下列幾個要件</a:t>
            </a:r>
            <a:r>
              <a:rPr lang="zh-TW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：</a:t>
            </a:r>
            <a:r>
              <a:rPr lang="en-US" altLang="zh-TW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/>
            </a:r>
            <a:br>
              <a:rPr lang="en-US" altLang="zh-TW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</a:br>
            <a:r>
              <a:rPr lang="en-US" altLang="zh-TW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(</a:t>
            </a:r>
            <a:r>
              <a:rPr lang="zh-TW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一</a:t>
            </a:r>
            <a:r>
              <a:rPr lang="en-US" altLang="zh-TW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)</a:t>
            </a:r>
            <a:r>
              <a:rPr lang="zh-TW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非以營利為目的</a:t>
            </a:r>
            <a:r>
              <a:rPr lang="zh-TW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。</a:t>
            </a:r>
            <a:r>
              <a:rPr lang="en-US" altLang="zh-TW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/>
            </a:r>
            <a:br>
              <a:rPr lang="en-US" altLang="zh-TW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</a:br>
            <a:r>
              <a:rPr lang="en-US" altLang="zh-TW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(</a:t>
            </a:r>
            <a:r>
              <a:rPr lang="zh-TW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二</a:t>
            </a:r>
            <a:r>
              <a:rPr lang="en-US" altLang="zh-TW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)</a:t>
            </a:r>
            <a:r>
              <a:rPr lang="zh-TW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未對觀眾或聽眾直接或間接收取任何費用</a:t>
            </a:r>
            <a:r>
              <a:rPr lang="zh-TW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。</a:t>
            </a:r>
            <a:r>
              <a:rPr lang="en-US" altLang="zh-TW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/>
            </a:r>
            <a:br>
              <a:rPr lang="en-US" altLang="zh-TW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</a:br>
            <a:r>
              <a:rPr lang="en-US" altLang="zh-TW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(</a:t>
            </a:r>
            <a:r>
              <a:rPr lang="zh-TW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三</a:t>
            </a:r>
            <a:r>
              <a:rPr lang="en-US" altLang="zh-TW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)</a:t>
            </a:r>
            <a:r>
              <a:rPr lang="zh-TW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未對表演人支付報酬</a:t>
            </a:r>
            <a:r>
              <a:rPr lang="zh-TW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。</a:t>
            </a:r>
            <a:r>
              <a:rPr lang="en-US" altLang="zh-TW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/>
            </a:r>
            <a:br>
              <a:rPr lang="en-US" altLang="zh-TW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</a:br>
            <a:r>
              <a:rPr lang="en-US" altLang="zh-TW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(</a:t>
            </a:r>
            <a:r>
              <a:rPr lang="zh-TW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四</a:t>
            </a:r>
            <a:r>
              <a:rPr lang="en-US" altLang="zh-TW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)</a:t>
            </a:r>
            <a:r>
              <a:rPr lang="zh-TW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必須是已公開發表的著作</a:t>
            </a:r>
            <a:r>
              <a:rPr lang="zh-TW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。</a:t>
            </a:r>
            <a:r>
              <a:rPr lang="en-US" altLang="zh-TW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/>
            </a:r>
            <a:br>
              <a:rPr lang="en-US" altLang="zh-TW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</a:br>
            <a:r>
              <a:rPr lang="en-US" altLang="zh-TW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(</a:t>
            </a:r>
            <a:r>
              <a:rPr lang="zh-TW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五</a:t>
            </a:r>
            <a:r>
              <a:rPr lang="en-US" altLang="zh-TW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)</a:t>
            </a:r>
            <a:r>
              <a:rPr lang="zh-TW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必須是特定活動</a:t>
            </a:r>
            <a:r>
              <a:rPr lang="zh-TW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。</a:t>
            </a:r>
            <a:endParaRPr lang="en-US" altLang="zh-TW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華康儷細黑(P)" panose="020B0300000000000000" pitchFamily="34" charset="-120"/>
              <a:ea typeface="華康儷細黑(P)" panose="020B0300000000000000" pitchFamily="34" charset="-120"/>
            </a:endParaRPr>
          </a:p>
          <a:p>
            <a:endParaRPr lang="en-US" altLang="zh-TW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華康儷細黑(P)" panose="020B0300000000000000" pitchFamily="34" charset="-120"/>
              <a:ea typeface="華康儷細黑(P)" panose="020B0300000000000000" pitchFamily="34" charset="-120"/>
            </a:endParaRPr>
          </a:p>
          <a:p>
            <a:r>
              <a:rPr lang="zh-TW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因此，最佳的方法應該是擷取影片的適當部分，引用到的課堂教材中；或是取得公開播映的版本來放映，才是最適當的方式！</a:t>
            </a:r>
          </a:p>
          <a:p>
            <a:endParaRPr lang="zh-TW" altLang="en-US" b="1" dirty="0">
              <a:solidFill>
                <a:schemeClr val="tx1">
                  <a:lumMod val="65000"/>
                  <a:lumOff val="35000"/>
                </a:schemeClr>
              </a:solidFill>
              <a:latin typeface="華康儷細黑(P)" panose="020B0300000000000000" pitchFamily="34" charset="-120"/>
              <a:ea typeface="華康儷細黑(P)" panose="020B0300000000000000" pitchFamily="34" charset="-120"/>
            </a:endParaRPr>
          </a:p>
          <a:p>
            <a:endParaRPr lang="zh-TW" altLang="en-US" b="1" dirty="0">
              <a:solidFill>
                <a:schemeClr val="tx1">
                  <a:lumMod val="65000"/>
                  <a:lumOff val="35000"/>
                </a:schemeClr>
              </a:solidFill>
              <a:latin typeface="華康儷細黑(P)" panose="020B0300000000000000" pitchFamily="34" charset="-120"/>
              <a:ea typeface="華康儷細黑(P)" panose="020B03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720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智慧財產權題庫</a:t>
            </a:r>
            <a:r>
              <a:rPr lang="zh-TW" altLang="en-US" b="1" dirty="0" smtClean="0"/>
              <a:t>區</a:t>
            </a:r>
            <a:r>
              <a:rPr lang="en-US" altLang="zh-TW" b="1" dirty="0" smtClean="0"/>
              <a:t> (</a:t>
            </a:r>
            <a:r>
              <a:rPr lang="zh-TW" altLang="en-US" b="1" dirty="0" smtClean="0"/>
              <a:t>是非題</a:t>
            </a:r>
            <a:r>
              <a:rPr lang="en-US" altLang="zh-TW" b="1" dirty="0" smtClean="0"/>
              <a:t>1)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(X)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為了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節省買書的花費，到圖書館借書拿去校外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的  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		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影印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店整本影印，這種行為沒有違反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著作權法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		【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說明：將書籍整本影印，會造成市場替代的效果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，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	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已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超出合理使用的範圍。</a:t>
            </a: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】</a:t>
            </a:r>
            <a:endParaRPr lang="en-US" altLang="zh-TW" b="1" dirty="0" smtClean="0">
              <a:solidFill>
                <a:schemeClr val="tx1">
                  <a:lumMod val="65000"/>
                  <a:lumOff val="35000"/>
                </a:schemeClr>
              </a:solidFill>
              <a:latin typeface="華康儷細黑(P)" panose="020B0300000000000000" pitchFamily="34" charset="-120"/>
              <a:ea typeface="華康儷細黑(P)" panose="020B0300000000000000" pitchFamily="34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(O)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單純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為傳達事實的新聞報導，不受著作權保護。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(O)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老師為補充教科書內容，可以影印報紙專文給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學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	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生</a:t>
            </a: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1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人</a:t>
            </a: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1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份，作為上課解說之用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。</a:t>
            </a:r>
            <a:endParaRPr lang="en-US" altLang="zh-TW" b="1" dirty="0" smtClean="0">
              <a:solidFill>
                <a:schemeClr val="tx1">
                  <a:lumMod val="65000"/>
                  <a:lumOff val="35000"/>
                </a:schemeClr>
              </a:solidFill>
              <a:latin typeface="華康儷細黑(P)" panose="020B0300000000000000" pitchFamily="34" charset="-120"/>
              <a:ea typeface="華康儷細黑(P)" panose="020B0300000000000000" pitchFamily="34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(X)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只要註明作者、出處，就可以隨意使用他人著作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。</a:t>
            </a:r>
            <a:endParaRPr lang="en-US" altLang="zh-TW" b="1" dirty="0" smtClean="0">
              <a:solidFill>
                <a:schemeClr val="tx1">
                  <a:lumMod val="65000"/>
                  <a:lumOff val="35000"/>
                </a:schemeClr>
              </a:solidFill>
              <a:latin typeface="華康儷細黑(P)" panose="020B0300000000000000" pitchFamily="34" charset="-120"/>
              <a:ea typeface="華康儷細黑(P)" panose="020B0300000000000000" pitchFamily="34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	【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說明：註明作者、出處是利用人在主張合理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使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	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用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他人著作時，依著作權法所課予的「義務」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，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	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並非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只要註明作者、出處，即屬於「合理使用」。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】	</a:t>
            </a:r>
            <a:endParaRPr lang="zh-TW" altLang="en-US" b="1" dirty="0">
              <a:solidFill>
                <a:schemeClr val="tx1">
                  <a:lumMod val="65000"/>
                  <a:lumOff val="35000"/>
                </a:schemeClr>
              </a:solidFill>
              <a:latin typeface="華康儷細黑(P)" panose="020B0300000000000000" pitchFamily="34" charset="-120"/>
              <a:ea typeface="華康儷細黑(P)" panose="020B03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2303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智慧財產權題庫</a:t>
            </a:r>
            <a:r>
              <a:rPr lang="zh-TW" altLang="en-US" b="1" dirty="0" smtClean="0"/>
              <a:t>區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是非題</a:t>
            </a:r>
            <a:r>
              <a:rPr lang="en-US" altLang="zh-TW" b="1" dirty="0" smtClean="0"/>
              <a:t>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(O)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將網路上看到的圖片少量下載來自己使用，並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沒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	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有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散布出去，有主張合理使用的空間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。</a:t>
            </a:r>
            <a:endParaRPr lang="en-US" altLang="zh-TW" b="1" dirty="0" smtClean="0">
              <a:solidFill>
                <a:schemeClr val="tx1">
                  <a:lumMod val="65000"/>
                  <a:lumOff val="35000"/>
                </a:schemeClr>
              </a:solidFill>
              <a:latin typeface="華康儷細黑(P)" panose="020B0300000000000000" pitchFamily="34" charset="-120"/>
              <a:ea typeface="華康儷細黑(P)" panose="020B0300000000000000" pitchFamily="34" charset="-120"/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(O)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阿丹在學校的</a:t>
            </a: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BBS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發表了一篇文章，也有受到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著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	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作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權法的保護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。</a:t>
            </a:r>
            <a:endParaRPr lang="en-US" altLang="zh-TW" b="1" dirty="0" smtClean="0">
              <a:solidFill>
                <a:schemeClr val="tx1">
                  <a:lumMod val="65000"/>
                  <a:lumOff val="35000"/>
                </a:schemeClr>
              </a:solidFill>
              <a:latin typeface="華康儷細黑(P)" panose="020B0300000000000000" pitchFamily="34" charset="-120"/>
              <a:ea typeface="華康儷細黑(P)" panose="020B0300000000000000" pitchFamily="34" charset="-120"/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(X)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學校每個月都會由各社團舉辦「電影欣賞」，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可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	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以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租用一般家用的</a:t>
            </a: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DVD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來播放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。</a:t>
            </a: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/>
            </a:r>
            <a:b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</a:b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	【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說明：因為涉及「公開上映」行為，所以要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用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	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已經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取得公開上映授權的「公播版」來播放。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】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(O)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做仿冒品、賣仿冒品都是侵害商標權的犯罪行為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，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	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而且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是公訴罪，千萬不可存僥倖之心而觸法。</a:t>
            </a:r>
          </a:p>
        </p:txBody>
      </p:sp>
    </p:spTree>
    <p:extLst>
      <p:ext uri="{BB962C8B-B14F-4D97-AF65-F5344CB8AC3E}">
        <p14:creationId xmlns:p14="http://schemas.microsoft.com/office/powerpoint/2010/main" val="1752346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智慧財產權題庫區</a:t>
            </a:r>
            <a:r>
              <a:rPr lang="en-US" altLang="zh-TW" b="1" dirty="0"/>
              <a:t> 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選擇題</a:t>
            </a:r>
            <a:r>
              <a:rPr lang="en-US" altLang="zh-TW" b="1" dirty="0" smtClean="0"/>
              <a:t>1</a:t>
            </a:r>
            <a:r>
              <a:rPr lang="en-US" altLang="zh-TW" b="1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(4)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菲菲在</a:t>
            </a: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85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年</a:t>
            </a: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8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月</a:t>
            </a: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30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日創作完成一幅畫，並在</a:t>
            </a: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90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年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6	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月</a:t>
            </a: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6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日死亡，請問這幅畫的著作財產權存續至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哪一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	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天？ 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(</a:t>
            </a: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1) 135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年</a:t>
            </a: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8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月</a:t>
            </a: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30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日  </a:t>
            </a: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(2) 135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年</a:t>
            </a: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12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月</a:t>
            </a: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31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日 </a:t>
            </a: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(3) 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	140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年</a:t>
            </a: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6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月</a:t>
            </a: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6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日 </a:t>
            </a: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(4) 140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年</a:t>
            </a: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12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月</a:t>
            </a: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31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日。</a:t>
            </a:r>
            <a:endParaRPr lang="en-US" altLang="zh-TW" b="1" dirty="0" smtClean="0">
              <a:solidFill>
                <a:schemeClr val="tx1">
                  <a:lumMod val="65000"/>
                  <a:lumOff val="35000"/>
                </a:schemeClr>
              </a:solidFill>
              <a:latin typeface="華康儷細黑(P)" panose="020B0300000000000000" pitchFamily="34" charset="-120"/>
              <a:ea typeface="華康儷細黑(P)" panose="020B0300000000000000" pitchFamily="34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(1)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唱片公司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委託小布寫一首歌，在沒有約定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著作權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	   	 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歸屬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的情形下，請問誰享有這首歌的著作權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？   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	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（</a:t>
            </a: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1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）小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布，但唱片公司可以利用這首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歌（</a:t>
            </a: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2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）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唱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	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片公司。</a:t>
            </a:r>
            <a:endParaRPr lang="en-US" altLang="zh-TW" b="1" dirty="0" smtClean="0">
              <a:solidFill>
                <a:schemeClr val="tx1">
                  <a:lumMod val="65000"/>
                  <a:lumOff val="35000"/>
                </a:schemeClr>
              </a:solidFill>
              <a:latin typeface="華康儷細黑(P)" panose="020B0300000000000000" pitchFamily="34" charset="-120"/>
              <a:ea typeface="華康儷細黑(P)" panose="020B0300000000000000" pitchFamily="34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(1)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領有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證書的商標權年限為多久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？</a:t>
            </a: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(1)10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年，到期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可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	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申請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展期，可無限次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展期 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(</a:t>
            </a: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2)20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年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b="1" dirty="0">
              <a:solidFill>
                <a:schemeClr val="tx1">
                  <a:lumMod val="65000"/>
                  <a:lumOff val="35000"/>
                </a:schemeClr>
              </a:solidFill>
              <a:latin typeface="華康儷細黑(P)" panose="020B0300000000000000" pitchFamily="34" charset="-120"/>
              <a:ea typeface="華康儷細黑(P)" panose="020B03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29784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智慧財產權題庫區</a:t>
            </a:r>
            <a:r>
              <a:rPr lang="en-US" altLang="zh-TW" b="1" dirty="0"/>
              <a:t> (</a:t>
            </a:r>
            <a:r>
              <a:rPr lang="zh-TW" altLang="en-US" b="1" dirty="0" smtClean="0"/>
              <a:t>選擇題</a:t>
            </a:r>
            <a:r>
              <a:rPr lang="en-US" altLang="zh-TW" b="1" dirty="0" smtClean="0"/>
              <a:t>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(2)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小芬在影印店影印「生活秘辛」</a:t>
            </a: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1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書，影印</a:t>
            </a: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1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整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本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	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供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自己使用，請問是否違法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？</a:t>
            </a: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(1)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只印</a:t>
            </a: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1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本且供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自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	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己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使用，所以並不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違法 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(</a:t>
            </a: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2)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整本影印已經超出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合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	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理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使用的範圍（會替代市場），所以會有侵害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著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	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作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權的問題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。</a:t>
            </a:r>
            <a:endParaRPr lang="en-US" altLang="zh-TW" b="1" dirty="0" smtClean="0">
              <a:solidFill>
                <a:schemeClr val="tx1">
                  <a:lumMod val="65000"/>
                  <a:lumOff val="35000"/>
                </a:schemeClr>
              </a:solidFill>
              <a:latin typeface="華康儷細黑(P)" panose="020B0300000000000000" pitchFamily="34" charset="-120"/>
              <a:ea typeface="華康儷細黑(P)" panose="020B0300000000000000" pitchFamily="34" charset="-120"/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(1)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抄襲同學的作文，以自己名義去投稿，是否觸法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？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	(</a:t>
            </a: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1)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會違反著作權法   </a:t>
            </a: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(2)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是不道德的行為，但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不犯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	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法   </a:t>
            </a: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(3)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是不合理的行為，但不犯法 。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(3)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盜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拷遊戲軟體送給同學，是否觸法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？</a:t>
            </a: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(1)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只要不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賺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	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錢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就不違法 </a:t>
            </a: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(2)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違反商標法 </a:t>
            </a: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(3)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觸犯著作權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法。</a:t>
            </a:r>
            <a:endParaRPr lang="zh-TW" altLang="en-US" b="1" dirty="0">
              <a:solidFill>
                <a:schemeClr val="tx1">
                  <a:lumMod val="65000"/>
                  <a:lumOff val="35000"/>
                </a:schemeClr>
              </a:solidFill>
              <a:latin typeface="華康儷細黑(P)" panose="020B0300000000000000" pitchFamily="34" charset="-120"/>
              <a:ea typeface="華康儷細黑(P)" panose="020B0300000000000000" pitchFamily="34" charset="-120"/>
            </a:endParaRPr>
          </a:p>
          <a:p>
            <a:pPr marL="514350" indent="-514350">
              <a:buFont typeface="+mj-lt"/>
              <a:buAutoNum type="arabicPeriod" startAt="4"/>
            </a:pPr>
            <a:endParaRPr lang="zh-TW" altLang="en-US" b="1" dirty="0">
              <a:solidFill>
                <a:schemeClr val="tx1">
                  <a:lumMod val="65000"/>
                  <a:lumOff val="35000"/>
                </a:schemeClr>
              </a:solidFill>
              <a:latin typeface="華康儷細黑(P)" panose="020B0300000000000000" pitchFamily="34" charset="-120"/>
              <a:ea typeface="華康儷細黑(P)" panose="020B03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3220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一、什麼是著作權？著作權包含哪些權利？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ln>
                  <a:solidFill>
                    <a:schemeClr val="bg1">
                      <a:lumMod val="75000"/>
                    </a:schemeClr>
                  </a:solidFill>
                </a:ln>
                <a:latin typeface="華康儷細黑(P)" panose="020B0300000000000000" pitchFamily="34" charset="-120"/>
                <a:ea typeface="華康儷細黑(P)" panose="020B0300000000000000" pitchFamily="34" charset="-120"/>
              </a:rPr>
              <a:t>著作權是一種保護作者所創作的著作，而由國家法律創設的專有權利</a:t>
            </a:r>
            <a:r>
              <a:rPr lang="zh-TW" altLang="en-US" b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latin typeface="華康儷細黑(P)" panose="020B0300000000000000" pitchFamily="34" charset="-120"/>
                <a:ea typeface="華康儷細黑(P)" panose="020B0300000000000000" pitchFamily="34" charset="-120"/>
              </a:rPr>
              <a:t>。</a:t>
            </a:r>
            <a:endParaRPr lang="en-US" altLang="zh-TW" b="1" dirty="0" smtClean="0">
              <a:ln>
                <a:solidFill>
                  <a:schemeClr val="bg1">
                    <a:lumMod val="75000"/>
                  </a:schemeClr>
                </a:solidFill>
              </a:ln>
              <a:latin typeface="華康儷細黑(P)" panose="020B0300000000000000" pitchFamily="34" charset="-120"/>
              <a:ea typeface="華康儷細黑(P)" panose="020B0300000000000000" pitchFamily="34" charset="-120"/>
            </a:endParaRPr>
          </a:p>
          <a:p>
            <a:r>
              <a:rPr lang="zh-TW" altLang="en-US" b="1" dirty="0">
                <a:ln>
                  <a:solidFill>
                    <a:schemeClr val="bg1">
                      <a:lumMod val="75000"/>
                    </a:schemeClr>
                  </a:solidFill>
                </a:ln>
                <a:latin typeface="華康儷細黑(P)" panose="020B0300000000000000" pitchFamily="34" charset="-120"/>
                <a:ea typeface="華康儷細黑(P)" panose="020B0300000000000000" pitchFamily="34" charset="-120"/>
              </a:rPr>
              <a:t>依據著作權法第</a:t>
            </a:r>
            <a:r>
              <a:rPr lang="en-US" altLang="zh-TW" b="1" dirty="0">
                <a:ln>
                  <a:solidFill>
                    <a:schemeClr val="bg1">
                      <a:lumMod val="75000"/>
                    </a:schemeClr>
                  </a:solidFill>
                </a:ln>
                <a:latin typeface="華康儷細黑(P)" panose="020B0300000000000000" pitchFamily="34" charset="-120"/>
                <a:ea typeface="華康儷細黑(P)" panose="020B0300000000000000" pitchFamily="34" charset="-120"/>
              </a:rPr>
              <a:t>3</a:t>
            </a:r>
            <a:r>
              <a:rPr lang="zh-TW" altLang="en-US" b="1" dirty="0">
                <a:ln>
                  <a:solidFill>
                    <a:schemeClr val="bg1">
                      <a:lumMod val="75000"/>
                    </a:schemeClr>
                  </a:solidFill>
                </a:ln>
                <a:latin typeface="華康儷細黑(P)" panose="020B0300000000000000" pitchFamily="34" charset="-120"/>
                <a:ea typeface="華康儷細黑(P)" panose="020B0300000000000000" pitchFamily="34" charset="-120"/>
              </a:rPr>
              <a:t>條第</a:t>
            </a:r>
            <a:r>
              <a:rPr lang="en-US" altLang="zh-TW" b="1" dirty="0">
                <a:ln>
                  <a:solidFill>
                    <a:schemeClr val="bg1">
                      <a:lumMod val="75000"/>
                    </a:schemeClr>
                  </a:solidFill>
                </a:ln>
                <a:latin typeface="華康儷細黑(P)" panose="020B0300000000000000" pitchFamily="34" charset="-120"/>
                <a:ea typeface="華康儷細黑(P)" panose="020B0300000000000000" pitchFamily="34" charset="-120"/>
              </a:rPr>
              <a:t>1</a:t>
            </a:r>
            <a:r>
              <a:rPr lang="zh-TW" altLang="en-US" b="1" dirty="0">
                <a:ln>
                  <a:solidFill>
                    <a:schemeClr val="bg1">
                      <a:lumMod val="75000"/>
                    </a:schemeClr>
                  </a:solidFill>
                </a:ln>
                <a:latin typeface="華康儷細黑(P)" panose="020B0300000000000000" pitchFamily="34" charset="-120"/>
                <a:ea typeface="華康儷細黑(P)" panose="020B0300000000000000" pitchFamily="34" charset="-120"/>
              </a:rPr>
              <a:t>項第</a:t>
            </a:r>
            <a:r>
              <a:rPr lang="en-US" altLang="zh-TW" b="1" dirty="0">
                <a:ln>
                  <a:solidFill>
                    <a:schemeClr val="bg1">
                      <a:lumMod val="75000"/>
                    </a:schemeClr>
                  </a:solidFill>
                </a:ln>
                <a:latin typeface="華康儷細黑(P)" panose="020B0300000000000000" pitchFamily="34" charset="-120"/>
                <a:ea typeface="華康儷細黑(P)" panose="020B0300000000000000" pitchFamily="34" charset="-120"/>
              </a:rPr>
              <a:t>3</a:t>
            </a:r>
            <a:r>
              <a:rPr lang="zh-TW" altLang="en-US" b="1" dirty="0">
                <a:ln>
                  <a:solidFill>
                    <a:schemeClr val="bg1">
                      <a:lumMod val="75000"/>
                    </a:schemeClr>
                  </a:solidFill>
                </a:ln>
                <a:latin typeface="華康儷細黑(P)" panose="020B0300000000000000" pitchFamily="34" charset="-120"/>
                <a:ea typeface="華康儷細黑(P)" panose="020B0300000000000000" pitchFamily="34" charset="-120"/>
              </a:rPr>
              <a:t>款規定：「著作權：指因著作完成所生之著作人格權及著作財產權」</a:t>
            </a:r>
            <a:r>
              <a:rPr lang="zh-TW" altLang="en-US" b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latin typeface="華康儷細黑(P)" panose="020B0300000000000000" pitchFamily="34" charset="-120"/>
                <a:ea typeface="華康儷細黑(P)" panose="020B0300000000000000" pitchFamily="34" charset="-120"/>
              </a:rPr>
              <a:t>。</a:t>
            </a:r>
            <a:endParaRPr lang="en-US" altLang="zh-TW" b="1" dirty="0" smtClean="0">
              <a:ln>
                <a:solidFill>
                  <a:schemeClr val="bg1">
                    <a:lumMod val="75000"/>
                  </a:schemeClr>
                </a:solidFill>
              </a:ln>
              <a:latin typeface="華康儷細黑(P)" panose="020B0300000000000000" pitchFamily="34" charset="-120"/>
              <a:ea typeface="華康儷細黑(P)" panose="020B0300000000000000" pitchFamily="34" charset="-120"/>
            </a:endParaRPr>
          </a:p>
          <a:p>
            <a:r>
              <a:rPr lang="zh-TW" altLang="en-US" b="1" dirty="0">
                <a:ln>
                  <a:solidFill>
                    <a:schemeClr val="bg1">
                      <a:lumMod val="75000"/>
                    </a:schemeClr>
                  </a:solidFill>
                </a:ln>
                <a:latin typeface="華康儷細黑(P)" panose="020B0300000000000000" pitchFamily="34" charset="-120"/>
                <a:ea typeface="華康儷細黑(P)" panose="020B0300000000000000" pitchFamily="34" charset="-120"/>
              </a:rPr>
              <a:t>著作人格權包含：</a:t>
            </a:r>
            <a:r>
              <a:rPr lang="en-US" altLang="zh-TW" b="1" dirty="0">
                <a:ln>
                  <a:solidFill>
                    <a:schemeClr val="bg1">
                      <a:lumMod val="75000"/>
                    </a:schemeClr>
                  </a:solidFill>
                </a:ln>
                <a:latin typeface="華康儷細黑(P)" panose="020B0300000000000000" pitchFamily="34" charset="-120"/>
                <a:ea typeface="華康儷細黑(P)" panose="020B0300000000000000" pitchFamily="34" charset="-120"/>
              </a:rPr>
              <a:t>1.</a:t>
            </a:r>
            <a:r>
              <a:rPr lang="zh-TW" altLang="en-US" b="1" dirty="0">
                <a:ln>
                  <a:solidFill>
                    <a:schemeClr val="bg1">
                      <a:lumMod val="75000"/>
                    </a:schemeClr>
                  </a:solidFill>
                </a:ln>
                <a:latin typeface="華康儷細黑(P)" panose="020B0300000000000000" pitchFamily="34" charset="-120"/>
                <a:ea typeface="華康儷細黑(P)" panose="020B0300000000000000" pitchFamily="34" charset="-120"/>
              </a:rPr>
              <a:t>公開發表權、</a:t>
            </a:r>
            <a:r>
              <a:rPr lang="en-US" altLang="zh-TW" b="1" dirty="0">
                <a:ln>
                  <a:solidFill>
                    <a:schemeClr val="bg1">
                      <a:lumMod val="75000"/>
                    </a:schemeClr>
                  </a:solidFill>
                </a:ln>
                <a:latin typeface="華康儷細黑(P)" panose="020B0300000000000000" pitchFamily="34" charset="-120"/>
                <a:ea typeface="華康儷細黑(P)" panose="020B0300000000000000" pitchFamily="34" charset="-120"/>
              </a:rPr>
              <a:t>2.</a:t>
            </a:r>
            <a:r>
              <a:rPr lang="zh-TW" altLang="en-US" b="1" dirty="0">
                <a:ln>
                  <a:solidFill>
                    <a:schemeClr val="bg1">
                      <a:lumMod val="75000"/>
                    </a:schemeClr>
                  </a:solidFill>
                </a:ln>
                <a:latin typeface="華康儷細黑(P)" panose="020B0300000000000000" pitchFamily="34" charset="-120"/>
                <a:ea typeface="華康儷細黑(P)" panose="020B0300000000000000" pitchFamily="34" charset="-120"/>
              </a:rPr>
              <a:t>姓名表示權、</a:t>
            </a:r>
            <a:r>
              <a:rPr lang="en-US" altLang="zh-TW" b="1" dirty="0">
                <a:ln>
                  <a:solidFill>
                    <a:schemeClr val="bg1">
                      <a:lumMod val="75000"/>
                    </a:schemeClr>
                  </a:solidFill>
                </a:ln>
                <a:latin typeface="華康儷細黑(P)" panose="020B0300000000000000" pitchFamily="34" charset="-120"/>
                <a:ea typeface="華康儷細黑(P)" panose="020B0300000000000000" pitchFamily="34" charset="-120"/>
              </a:rPr>
              <a:t>3.</a:t>
            </a:r>
            <a:r>
              <a:rPr lang="zh-TW" altLang="en-US" b="1" dirty="0">
                <a:ln>
                  <a:solidFill>
                    <a:schemeClr val="bg1">
                      <a:lumMod val="75000"/>
                    </a:schemeClr>
                  </a:solidFill>
                </a:ln>
                <a:latin typeface="華康儷細黑(P)" panose="020B0300000000000000" pitchFamily="34" charset="-120"/>
                <a:ea typeface="華康儷細黑(P)" panose="020B0300000000000000" pitchFamily="34" charset="-120"/>
              </a:rPr>
              <a:t>禁止不當修改權</a:t>
            </a:r>
            <a:r>
              <a:rPr lang="zh-TW" altLang="en-US" b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latin typeface="華康儷細黑(P)" panose="020B0300000000000000" pitchFamily="34" charset="-120"/>
                <a:ea typeface="華康儷細黑(P)" panose="020B0300000000000000" pitchFamily="34" charset="-120"/>
              </a:rPr>
              <a:t>。</a:t>
            </a:r>
            <a:endParaRPr lang="en-US" altLang="zh-TW" b="1" dirty="0" smtClean="0">
              <a:ln>
                <a:solidFill>
                  <a:schemeClr val="bg1">
                    <a:lumMod val="75000"/>
                  </a:schemeClr>
                </a:solidFill>
              </a:ln>
              <a:latin typeface="華康儷細黑(P)" panose="020B0300000000000000" pitchFamily="34" charset="-120"/>
              <a:ea typeface="華康儷細黑(P)" panose="020B0300000000000000" pitchFamily="34" charset="-120"/>
            </a:endParaRPr>
          </a:p>
          <a:p>
            <a:r>
              <a:rPr lang="zh-TW" altLang="en-US" b="1" dirty="0">
                <a:ln>
                  <a:solidFill>
                    <a:schemeClr val="bg1">
                      <a:lumMod val="75000"/>
                    </a:schemeClr>
                  </a:solidFill>
                </a:ln>
                <a:latin typeface="華康儷細黑(P)" panose="020B0300000000000000" pitchFamily="34" charset="-120"/>
                <a:ea typeface="華康儷細黑(P)" panose="020B0300000000000000" pitchFamily="34" charset="-120"/>
              </a:rPr>
              <a:t>著作財產權包含：</a:t>
            </a:r>
            <a:r>
              <a:rPr lang="en-US" altLang="zh-TW" b="1" dirty="0">
                <a:ln>
                  <a:solidFill>
                    <a:schemeClr val="bg1">
                      <a:lumMod val="75000"/>
                    </a:schemeClr>
                  </a:solidFill>
                </a:ln>
                <a:latin typeface="華康儷細黑(P)" panose="020B0300000000000000" pitchFamily="34" charset="-120"/>
                <a:ea typeface="華康儷細黑(P)" panose="020B0300000000000000" pitchFamily="34" charset="-120"/>
              </a:rPr>
              <a:t>1.</a:t>
            </a:r>
            <a:r>
              <a:rPr lang="zh-TW" altLang="en-US" b="1" dirty="0">
                <a:ln>
                  <a:solidFill>
                    <a:schemeClr val="bg1">
                      <a:lumMod val="75000"/>
                    </a:schemeClr>
                  </a:solidFill>
                </a:ln>
                <a:latin typeface="華康儷細黑(P)" panose="020B0300000000000000" pitchFamily="34" charset="-120"/>
                <a:ea typeface="華康儷細黑(P)" panose="020B0300000000000000" pitchFamily="34" charset="-120"/>
              </a:rPr>
              <a:t>重製權、</a:t>
            </a:r>
            <a:r>
              <a:rPr lang="en-US" altLang="zh-TW" b="1" dirty="0">
                <a:ln>
                  <a:solidFill>
                    <a:schemeClr val="bg1">
                      <a:lumMod val="75000"/>
                    </a:schemeClr>
                  </a:solidFill>
                </a:ln>
                <a:latin typeface="華康儷細黑(P)" panose="020B0300000000000000" pitchFamily="34" charset="-120"/>
                <a:ea typeface="華康儷細黑(P)" panose="020B0300000000000000" pitchFamily="34" charset="-120"/>
              </a:rPr>
              <a:t>2.</a:t>
            </a:r>
            <a:r>
              <a:rPr lang="zh-TW" altLang="en-US" b="1" dirty="0">
                <a:ln>
                  <a:solidFill>
                    <a:schemeClr val="bg1">
                      <a:lumMod val="75000"/>
                    </a:schemeClr>
                  </a:solidFill>
                </a:ln>
                <a:latin typeface="華康儷細黑(P)" panose="020B0300000000000000" pitchFamily="34" charset="-120"/>
                <a:ea typeface="華康儷細黑(P)" panose="020B0300000000000000" pitchFamily="34" charset="-120"/>
              </a:rPr>
              <a:t>公開口述權、</a:t>
            </a:r>
            <a:r>
              <a:rPr lang="en-US" altLang="zh-TW" b="1" dirty="0">
                <a:ln>
                  <a:solidFill>
                    <a:schemeClr val="bg1">
                      <a:lumMod val="75000"/>
                    </a:schemeClr>
                  </a:solidFill>
                </a:ln>
                <a:latin typeface="華康儷細黑(P)" panose="020B0300000000000000" pitchFamily="34" charset="-120"/>
                <a:ea typeface="華康儷細黑(P)" panose="020B0300000000000000" pitchFamily="34" charset="-120"/>
              </a:rPr>
              <a:t>3.</a:t>
            </a:r>
            <a:r>
              <a:rPr lang="zh-TW" altLang="en-US" b="1" dirty="0">
                <a:ln>
                  <a:solidFill>
                    <a:schemeClr val="bg1">
                      <a:lumMod val="75000"/>
                    </a:schemeClr>
                  </a:solidFill>
                </a:ln>
                <a:latin typeface="華康儷細黑(P)" panose="020B0300000000000000" pitchFamily="34" charset="-120"/>
                <a:ea typeface="華康儷細黑(P)" panose="020B0300000000000000" pitchFamily="34" charset="-120"/>
              </a:rPr>
              <a:t>公開播送權、</a:t>
            </a:r>
            <a:r>
              <a:rPr lang="en-US" altLang="zh-TW" b="1" dirty="0">
                <a:ln>
                  <a:solidFill>
                    <a:schemeClr val="bg1">
                      <a:lumMod val="75000"/>
                    </a:schemeClr>
                  </a:solidFill>
                </a:ln>
                <a:latin typeface="華康儷細黑(P)" panose="020B0300000000000000" pitchFamily="34" charset="-120"/>
                <a:ea typeface="華康儷細黑(P)" panose="020B0300000000000000" pitchFamily="34" charset="-120"/>
              </a:rPr>
              <a:t>4.</a:t>
            </a:r>
            <a:r>
              <a:rPr lang="zh-TW" altLang="en-US" b="1" dirty="0">
                <a:ln>
                  <a:solidFill>
                    <a:schemeClr val="bg1">
                      <a:lumMod val="75000"/>
                    </a:schemeClr>
                  </a:solidFill>
                </a:ln>
                <a:latin typeface="華康儷細黑(P)" panose="020B0300000000000000" pitchFamily="34" charset="-120"/>
                <a:ea typeface="華康儷細黑(P)" panose="020B0300000000000000" pitchFamily="34" charset="-120"/>
              </a:rPr>
              <a:t>公開上映權、</a:t>
            </a:r>
            <a:r>
              <a:rPr lang="en-US" altLang="zh-TW" b="1" dirty="0">
                <a:ln>
                  <a:solidFill>
                    <a:schemeClr val="bg1">
                      <a:lumMod val="75000"/>
                    </a:schemeClr>
                  </a:solidFill>
                </a:ln>
                <a:latin typeface="華康儷細黑(P)" panose="020B0300000000000000" pitchFamily="34" charset="-120"/>
                <a:ea typeface="華康儷細黑(P)" panose="020B0300000000000000" pitchFamily="34" charset="-120"/>
              </a:rPr>
              <a:t>5.</a:t>
            </a:r>
            <a:r>
              <a:rPr lang="zh-TW" altLang="en-US" b="1" dirty="0">
                <a:ln>
                  <a:solidFill>
                    <a:schemeClr val="bg1">
                      <a:lumMod val="75000"/>
                    </a:schemeClr>
                  </a:solidFill>
                </a:ln>
                <a:latin typeface="華康儷細黑(P)" panose="020B0300000000000000" pitchFamily="34" charset="-120"/>
                <a:ea typeface="華康儷細黑(P)" panose="020B0300000000000000" pitchFamily="34" charset="-120"/>
              </a:rPr>
              <a:t>公開演出權、</a:t>
            </a:r>
            <a:r>
              <a:rPr lang="en-US" altLang="zh-TW" b="1" dirty="0">
                <a:ln>
                  <a:solidFill>
                    <a:schemeClr val="bg1">
                      <a:lumMod val="75000"/>
                    </a:schemeClr>
                  </a:solidFill>
                </a:ln>
                <a:latin typeface="華康儷細黑(P)" panose="020B0300000000000000" pitchFamily="34" charset="-120"/>
                <a:ea typeface="華康儷細黑(P)" panose="020B0300000000000000" pitchFamily="34" charset="-120"/>
              </a:rPr>
              <a:t>6.</a:t>
            </a:r>
            <a:r>
              <a:rPr lang="zh-TW" altLang="en-US" b="1" dirty="0">
                <a:ln>
                  <a:solidFill>
                    <a:schemeClr val="bg1">
                      <a:lumMod val="75000"/>
                    </a:schemeClr>
                  </a:solidFill>
                </a:ln>
                <a:latin typeface="華康儷細黑(P)" panose="020B0300000000000000" pitchFamily="34" charset="-120"/>
                <a:ea typeface="華康儷細黑(P)" panose="020B0300000000000000" pitchFamily="34" charset="-120"/>
              </a:rPr>
              <a:t>公開傳輸權、</a:t>
            </a:r>
            <a:r>
              <a:rPr lang="en-US" altLang="zh-TW" b="1" dirty="0">
                <a:ln>
                  <a:solidFill>
                    <a:schemeClr val="bg1">
                      <a:lumMod val="75000"/>
                    </a:schemeClr>
                  </a:solidFill>
                </a:ln>
                <a:latin typeface="華康儷細黑(P)" panose="020B0300000000000000" pitchFamily="34" charset="-120"/>
                <a:ea typeface="華康儷細黑(P)" panose="020B0300000000000000" pitchFamily="34" charset="-120"/>
              </a:rPr>
              <a:t>7.</a:t>
            </a:r>
            <a:r>
              <a:rPr lang="zh-TW" altLang="en-US" b="1" dirty="0">
                <a:ln>
                  <a:solidFill>
                    <a:schemeClr val="bg1">
                      <a:lumMod val="75000"/>
                    </a:schemeClr>
                  </a:solidFill>
                </a:ln>
                <a:latin typeface="華康儷細黑(P)" panose="020B0300000000000000" pitchFamily="34" charset="-120"/>
                <a:ea typeface="華康儷細黑(P)" panose="020B0300000000000000" pitchFamily="34" charset="-120"/>
              </a:rPr>
              <a:t>公開展示權、</a:t>
            </a:r>
            <a:r>
              <a:rPr lang="en-US" altLang="zh-TW" b="1" dirty="0">
                <a:ln>
                  <a:solidFill>
                    <a:schemeClr val="bg1">
                      <a:lumMod val="75000"/>
                    </a:schemeClr>
                  </a:solidFill>
                </a:ln>
                <a:latin typeface="華康儷細黑(P)" panose="020B0300000000000000" pitchFamily="34" charset="-120"/>
                <a:ea typeface="華康儷細黑(P)" panose="020B0300000000000000" pitchFamily="34" charset="-120"/>
              </a:rPr>
              <a:t>8.</a:t>
            </a:r>
            <a:r>
              <a:rPr lang="zh-TW" altLang="en-US" b="1" dirty="0">
                <a:ln>
                  <a:solidFill>
                    <a:schemeClr val="bg1">
                      <a:lumMod val="75000"/>
                    </a:schemeClr>
                  </a:solidFill>
                </a:ln>
                <a:latin typeface="華康儷細黑(P)" panose="020B0300000000000000" pitchFamily="34" charset="-120"/>
                <a:ea typeface="華康儷細黑(P)" panose="020B0300000000000000" pitchFamily="34" charset="-120"/>
              </a:rPr>
              <a:t>改作權、</a:t>
            </a:r>
            <a:r>
              <a:rPr lang="en-US" altLang="zh-TW" b="1" dirty="0">
                <a:ln>
                  <a:solidFill>
                    <a:schemeClr val="bg1">
                      <a:lumMod val="75000"/>
                    </a:schemeClr>
                  </a:solidFill>
                </a:ln>
                <a:latin typeface="華康儷細黑(P)" panose="020B0300000000000000" pitchFamily="34" charset="-120"/>
                <a:ea typeface="華康儷細黑(P)" panose="020B0300000000000000" pitchFamily="34" charset="-120"/>
              </a:rPr>
              <a:t>9.</a:t>
            </a:r>
            <a:r>
              <a:rPr lang="zh-TW" altLang="en-US" b="1" dirty="0">
                <a:ln>
                  <a:solidFill>
                    <a:schemeClr val="bg1">
                      <a:lumMod val="75000"/>
                    </a:schemeClr>
                  </a:solidFill>
                </a:ln>
                <a:latin typeface="華康儷細黑(P)" panose="020B0300000000000000" pitchFamily="34" charset="-120"/>
                <a:ea typeface="華康儷細黑(P)" panose="020B0300000000000000" pitchFamily="34" charset="-120"/>
              </a:rPr>
              <a:t>編輯權、</a:t>
            </a:r>
            <a:r>
              <a:rPr lang="en-US" altLang="zh-TW" b="1" dirty="0">
                <a:ln>
                  <a:solidFill>
                    <a:schemeClr val="bg1">
                      <a:lumMod val="75000"/>
                    </a:schemeClr>
                  </a:solidFill>
                </a:ln>
                <a:latin typeface="華康儷細黑(P)" panose="020B0300000000000000" pitchFamily="34" charset="-120"/>
                <a:ea typeface="華康儷細黑(P)" panose="020B0300000000000000" pitchFamily="34" charset="-120"/>
              </a:rPr>
              <a:t>10.</a:t>
            </a:r>
            <a:r>
              <a:rPr lang="zh-TW" altLang="en-US" b="1" dirty="0">
                <a:ln>
                  <a:solidFill>
                    <a:schemeClr val="bg1">
                      <a:lumMod val="75000"/>
                    </a:schemeClr>
                  </a:solidFill>
                </a:ln>
                <a:latin typeface="華康儷細黑(P)" panose="020B0300000000000000" pitchFamily="34" charset="-120"/>
                <a:ea typeface="華康儷細黑(P)" panose="020B0300000000000000" pitchFamily="34" charset="-120"/>
              </a:rPr>
              <a:t>散布權、</a:t>
            </a:r>
            <a:r>
              <a:rPr lang="en-US" altLang="zh-TW" b="1" dirty="0">
                <a:ln>
                  <a:solidFill>
                    <a:schemeClr val="bg1">
                      <a:lumMod val="75000"/>
                    </a:schemeClr>
                  </a:solidFill>
                </a:ln>
                <a:latin typeface="華康儷細黑(P)" panose="020B0300000000000000" pitchFamily="34" charset="-120"/>
                <a:ea typeface="華康儷細黑(P)" panose="020B0300000000000000" pitchFamily="34" charset="-120"/>
              </a:rPr>
              <a:t>11.</a:t>
            </a:r>
            <a:r>
              <a:rPr lang="zh-TW" altLang="en-US" b="1" dirty="0">
                <a:ln>
                  <a:solidFill>
                    <a:schemeClr val="bg1">
                      <a:lumMod val="75000"/>
                    </a:schemeClr>
                  </a:solidFill>
                </a:ln>
                <a:latin typeface="華康儷細黑(P)" panose="020B0300000000000000" pitchFamily="34" charset="-120"/>
                <a:ea typeface="華康儷細黑(P)" panose="020B0300000000000000" pitchFamily="34" charset="-120"/>
              </a:rPr>
              <a:t>出租權。</a:t>
            </a:r>
          </a:p>
          <a:p>
            <a:endParaRPr lang="en-US" altLang="zh-TW" b="1" dirty="0" smtClean="0">
              <a:ln>
                <a:solidFill>
                  <a:schemeClr val="bg1">
                    <a:lumMod val="75000"/>
                  </a:schemeClr>
                </a:solidFill>
              </a:ln>
              <a:latin typeface="華康儷細黑(P)" panose="020B0300000000000000" pitchFamily="34" charset="-120"/>
              <a:ea typeface="華康儷細黑(P)" panose="020B0300000000000000" pitchFamily="34" charset="-120"/>
            </a:endParaRPr>
          </a:p>
          <a:p>
            <a:endParaRPr lang="zh-TW" altLang="en-US" b="1" dirty="0" smtClean="0">
              <a:ln>
                <a:solidFill>
                  <a:schemeClr val="bg1">
                    <a:lumMod val="75000"/>
                  </a:schemeClr>
                </a:solidFill>
              </a:ln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4338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二、何謂合理使用</a:t>
            </a:r>
            <a:r>
              <a:rPr lang="en-US" altLang="zh-TW" b="1" dirty="0"/>
              <a:t>(Fair Use)?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依國際所遵行之伯恩公約第</a:t>
            </a: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9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條第</a:t>
            </a: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1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項所樹立的原則，合理使用必須是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：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/>
            </a:r>
            <a:b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</a:b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/>
            </a:r>
            <a:b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</a:b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(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一</a:t>
            </a: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)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僅限於某些特定之情形下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。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/>
            </a:r>
            <a:b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</a:b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/>
            </a:r>
            <a:b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</a:b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(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二</a:t>
            </a: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)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未與著作之通常利用相衝突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。</a:t>
            </a: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/>
            </a:r>
            <a:b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</a:b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/>
            </a:r>
            <a:b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</a:b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(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三</a:t>
            </a: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)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不致於不合理地損害著作人合法利益。</a:t>
            </a:r>
            <a:r>
              <a:rPr lang="en-US" altLang="zh-TW" b="1" dirty="0" smtClean="0">
                <a:latin typeface="華康儷細黑(P)" panose="020B0300000000000000" pitchFamily="34" charset="-120"/>
                <a:ea typeface="華康儷細黑(P)" panose="020B0300000000000000" pitchFamily="34" charset="-120"/>
              </a:rPr>
              <a:t/>
            </a:r>
            <a:br>
              <a:rPr lang="en-US" altLang="zh-TW" b="1" dirty="0" smtClean="0">
                <a:latin typeface="華康儷細黑(P)" panose="020B0300000000000000" pitchFamily="34" charset="-120"/>
                <a:ea typeface="華康儷細黑(P)" panose="020B0300000000000000" pitchFamily="34" charset="-120"/>
              </a:rPr>
            </a:br>
            <a:endParaRPr lang="zh-TW" altLang="en-US" b="1" dirty="0">
              <a:latin typeface="華康儷細黑(P)" panose="020B0300000000000000" pitchFamily="34" charset="-120"/>
              <a:ea typeface="華康儷細黑(P)" panose="020B03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57614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三、我可以影印教科書嗎</a:t>
            </a:r>
            <a:r>
              <a:rPr lang="en-US" altLang="zh-TW" b="1" dirty="0"/>
              <a:t>?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sz="2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若是在合理的範圍內，影印課本的一小部分內容，作為上課的講義或是學習補充教材，對市場的影響不大的話，就不會有侵權的問題了</a:t>
            </a:r>
            <a:r>
              <a:rPr lang="zh-TW" altLang="en-US" sz="2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。</a:t>
            </a:r>
            <a:endParaRPr lang="en-US" altLang="zh-TW" sz="2900" b="1" dirty="0" smtClean="0">
              <a:solidFill>
                <a:schemeClr val="tx1">
                  <a:lumMod val="65000"/>
                  <a:lumOff val="35000"/>
                </a:schemeClr>
              </a:solidFill>
              <a:latin typeface="華康儷細黑(P)" panose="020B0300000000000000" pitchFamily="34" charset="-120"/>
              <a:ea typeface="華康儷細黑(P)" panose="020B0300000000000000" pitchFamily="34" charset="-120"/>
            </a:endParaRPr>
          </a:p>
          <a:p>
            <a:pPr marL="0" indent="0">
              <a:buNone/>
            </a:pPr>
            <a:endParaRPr lang="en-US" altLang="zh-TW" sz="2900" b="1" dirty="0" smtClean="0">
              <a:solidFill>
                <a:schemeClr val="tx1">
                  <a:lumMod val="65000"/>
                  <a:lumOff val="35000"/>
                </a:schemeClr>
              </a:solidFill>
              <a:latin typeface="華康儷細黑(P)" panose="020B0300000000000000" pitchFamily="34" charset="-120"/>
              <a:ea typeface="華康儷細黑(P)" panose="020B0300000000000000" pitchFamily="34" charset="-120"/>
            </a:endParaRPr>
          </a:p>
          <a:p>
            <a:r>
              <a:rPr lang="zh-TW" altLang="en-US" sz="2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如果未經授權而又影印整本教科書，可能會違反著作權法而吃上官司</a:t>
            </a:r>
            <a:r>
              <a:rPr lang="zh-TW" altLang="en-US" sz="2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。</a:t>
            </a:r>
            <a:endParaRPr lang="en-US" altLang="zh-TW" sz="2900" b="1" dirty="0" smtClean="0">
              <a:solidFill>
                <a:schemeClr val="tx1">
                  <a:lumMod val="65000"/>
                  <a:lumOff val="35000"/>
                </a:schemeClr>
              </a:solidFill>
              <a:latin typeface="華康儷細黑(P)" panose="020B0300000000000000" pitchFamily="34" charset="-120"/>
              <a:ea typeface="華康儷細黑(P)" panose="020B0300000000000000" pitchFamily="34" charset="-120"/>
            </a:endParaRPr>
          </a:p>
          <a:p>
            <a:endParaRPr lang="en-US" altLang="zh-TW" sz="2900" b="1" dirty="0" smtClean="0">
              <a:solidFill>
                <a:schemeClr val="tx1">
                  <a:lumMod val="65000"/>
                  <a:lumOff val="35000"/>
                </a:schemeClr>
              </a:solidFill>
              <a:latin typeface="華康儷細黑(P)" panose="020B0300000000000000" pitchFamily="34" charset="-120"/>
              <a:ea typeface="華康儷細黑(P)" panose="020B0300000000000000" pitchFamily="34" charset="-120"/>
            </a:endParaRPr>
          </a:p>
          <a:p>
            <a:r>
              <a:rPr lang="zh-TW" altLang="en-US" sz="2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解決方案：可多利用二手書交流平台，如：校園二手教科書</a:t>
            </a:r>
            <a:r>
              <a:rPr lang="zh-TW" altLang="en-US" sz="2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網。 </a:t>
            </a:r>
            <a:r>
              <a:rPr lang="en-US" altLang="zh-TW" sz="2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(</a:t>
            </a:r>
            <a:r>
              <a:rPr lang="en-US" altLang="zh-TW" sz="2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http://2handbook.nasme.org.tw/)</a:t>
            </a:r>
          </a:p>
          <a:p>
            <a:pPr marL="0" indent="0">
              <a:buNone/>
            </a:pPr>
            <a:r>
              <a:rPr lang="en-US" altLang="zh-TW" dirty="0" smtClean="0">
                <a:latin typeface="華康儷細黑(P)" panose="020B0300000000000000" pitchFamily="34" charset="-120"/>
                <a:ea typeface="華康儷細黑(P)" panose="020B0300000000000000" pitchFamily="34" charset="-120"/>
              </a:rPr>
              <a:t/>
            </a:r>
            <a:br>
              <a:rPr lang="en-US" altLang="zh-TW" dirty="0" smtClean="0">
                <a:latin typeface="華康儷細黑(P)" panose="020B0300000000000000" pitchFamily="34" charset="-120"/>
                <a:ea typeface="華康儷細黑(P)" panose="020B0300000000000000" pitchFamily="34" charset="-120"/>
              </a:rPr>
            </a:br>
            <a:endParaRPr lang="zh-TW" altLang="en-US" dirty="0">
              <a:latin typeface="華康儷細黑(P)" panose="020B0300000000000000" pitchFamily="34" charset="-120"/>
              <a:ea typeface="華康儷細黑(P)" panose="020B03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6904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四、上課錄音要經過老師同意嗎？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1520" y="1628800"/>
            <a:ext cx="8503920" cy="4572000"/>
          </a:xfrm>
        </p:spPr>
        <p:txBody>
          <a:bodyPr>
            <a:normAutofit lnSpcReduction="10000"/>
          </a:bodyPr>
          <a:lstStyle/>
          <a:p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錄音屬於著作權法之「重製」行為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。</a:t>
            </a:r>
            <a:endParaRPr lang="en-US" altLang="zh-TW" b="1" dirty="0" smtClean="0">
              <a:solidFill>
                <a:schemeClr val="tx1">
                  <a:lumMod val="65000"/>
                  <a:lumOff val="35000"/>
                </a:schemeClr>
              </a:solidFill>
              <a:latin typeface="華康儷細黑(P)" panose="020B0300000000000000" pitchFamily="34" charset="-120"/>
              <a:ea typeface="華康儷細黑(P)" panose="020B0300000000000000" pitchFamily="34" charset="-120"/>
            </a:endParaRPr>
          </a:p>
          <a:p>
            <a:endParaRPr lang="zh-TW" altLang="en-US" b="1" dirty="0">
              <a:solidFill>
                <a:schemeClr val="tx1">
                  <a:lumMod val="65000"/>
                  <a:lumOff val="35000"/>
                </a:schemeClr>
              </a:solidFill>
              <a:latin typeface="華康儷細黑(P)" panose="020B0300000000000000" pitchFamily="34" charset="-120"/>
              <a:ea typeface="華康儷細黑(P)" panose="020B0300000000000000" pitchFamily="34" charset="-120"/>
            </a:endParaRPr>
          </a:p>
          <a:p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但依照著作權法規定，若學生主要動機係在於掌握課程內容、方便課後複習等個人、非營利之目的，是在合理範圍內並不會侵害著作財產權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。</a:t>
            </a:r>
            <a:endParaRPr lang="en-US" altLang="zh-TW" b="1" dirty="0" smtClean="0">
              <a:solidFill>
                <a:schemeClr val="tx1">
                  <a:lumMod val="65000"/>
                  <a:lumOff val="35000"/>
                </a:schemeClr>
              </a:solidFill>
              <a:latin typeface="華康儷細黑(P)" panose="020B0300000000000000" pitchFamily="34" charset="-120"/>
              <a:ea typeface="華康儷細黑(P)" panose="020B0300000000000000" pitchFamily="34" charset="-120"/>
            </a:endParaRPr>
          </a:p>
          <a:p>
            <a:endParaRPr lang="en-US" altLang="zh-TW" b="1" dirty="0" smtClean="0">
              <a:solidFill>
                <a:schemeClr val="tx1">
                  <a:lumMod val="65000"/>
                  <a:lumOff val="35000"/>
                </a:schemeClr>
              </a:solidFill>
              <a:latin typeface="華康儷細黑(P)" panose="020B0300000000000000" pitchFamily="34" charset="-120"/>
              <a:ea typeface="華康儷細黑(P)" panose="020B0300000000000000" pitchFamily="34" charset="-120"/>
            </a:endParaRPr>
          </a:p>
          <a:p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雖然老師無權對學生錄音、抄錄筆記等行為進行著作財產權之侵害控訴，但老師是課堂的管理者，有權對學生進行規範，因此關於此方面的規定，仍須由學校及老師討論後共同制定，才不會造成學生的困擾，甚至影響學習效果。</a:t>
            </a:r>
          </a:p>
        </p:txBody>
      </p:sp>
    </p:spTree>
    <p:extLst>
      <p:ext uri="{BB962C8B-B14F-4D97-AF65-F5344CB8AC3E}">
        <p14:creationId xmlns:p14="http://schemas.microsoft.com/office/powerpoint/2010/main" val="3660280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五、可不可以抄錄別人論文放在自己論文裡？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一般來說若是原封不動抄錄他人學位論文，都有可能侵害著作權人的重製權，違反著作權法。</a:t>
            </a:r>
          </a:p>
          <a:p>
            <a:endParaRPr lang="zh-TW" altLang="en-US" b="1" dirty="0">
              <a:solidFill>
                <a:schemeClr val="tx1">
                  <a:lumMod val="65000"/>
                  <a:lumOff val="35000"/>
                </a:schemeClr>
              </a:solidFill>
              <a:latin typeface="華康儷細黑(P)" panose="020B0300000000000000" pitchFamily="34" charset="-120"/>
              <a:ea typeface="華康儷細黑(P)" panose="020B0300000000000000" pitchFamily="34" charset="-120"/>
            </a:endParaRPr>
          </a:p>
          <a:p>
            <a:endParaRPr lang="en-US" altLang="zh-TW" b="1" dirty="0" smtClean="0">
              <a:solidFill>
                <a:schemeClr val="tx1">
                  <a:lumMod val="65000"/>
                  <a:lumOff val="35000"/>
                </a:schemeClr>
              </a:solidFill>
              <a:latin typeface="華康儷細黑(P)" panose="020B0300000000000000" pitchFamily="34" charset="-120"/>
              <a:ea typeface="華康儷細黑(P)" panose="020B0300000000000000" pitchFamily="34" charset="-120"/>
            </a:endParaRPr>
          </a:p>
          <a:p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不過如果是部分抄錄他人論文，供自己論述及佐證，同時註明出處資訊，而且扣除抄錄部分後仍是完整創作即可。</a:t>
            </a:r>
          </a:p>
          <a:p>
            <a:endParaRPr lang="zh-TW" altLang="en-US" b="1" dirty="0">
              <a:solidFill>
                <a:schemeClr val="tx1">
                  <a:lumMod val="65000"/>
                  <a:lumOff val="35000"/>
                </a:schemeClr>
              </a:solidFill>
              <a:latin typeface="華康儷細黑(P)" panose="020B0300000000000000" pitchFamily="34" charset="-120"/>
              <a:ea typeface="華康儷細黑(P)" panose="020B0300000000000000" pitchFamily="34" charset="-120"/>
            </a:endParaRPr>
          </a:p>
          <a:p>
            <a:endParaRPr lang="zh-TW" altLang="en-US" b="1" dirty="0">
              <a:solidFill>
                <a:schemeClr val="tx1">
                  <a:lumMod val="65000"/>
                  <a:lumOff val="35000"/>
                </a:schemeClr>
              </a:solidFill>
              <a:latin typeface="華康儷細黑(P)" panose="020B0300000000000000" pitchFamily="34" charset="-120"/>
              <a:ea typeface="華康儷細黑(P)" panose="020B03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1545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六、在影印店打工，常幫影印書籍有犯法嗎？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一般來說，影印店在影印書籍時，仍須取得授權，才能接受影印的工作，否則仍有侵害書籍著作權人「重製權」及「散布權」的侵害。</a:t>
            </a:r>
          </a:p>
          <a:p>
            <a:endParaRPr lang="en-US" altLang="zh-TW" b="1" dirty="0" smtClean="0">
              <a:solidFill>
                <a:schemeClr val="tx1">
                  <a:lumMod val="65000"/>
                  <a:lumOff val="35000"/>
                </a:schemeClr>
              </a:solidFill>
              <a:latin typeface="華康儷細黑(P)" panose="020B0300000000000000" pitchFamily="34" charset="-120"/>
              <a:ea typeface="華康儷細黑(P)" panose="020B0300000000000000" pitchFamily="34" charset="-120"/>
            </a:endParaRPr>
          </a:p>
          <a:p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若是真的有需要，不能影印書籍嗎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?</a:t>
            </a:r>
            <a:b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</a:b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依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著作權法規定，只要是供個人或家庭非營利目的之需要，在合理範圍內，可以利用圖書館或非供公眾使用之機器重製已公開發表的著作，因此，可以到圖書館利用裡面的影印機來影印所需資料喔。</a:t>
            </a:r>
          </a:p>
          <a:p>
            <a:endParaRPr lang="en-US" altLang="zh-TW" b="1" dirty="0">
              <a:solidFill>
                <a:schemeClr val="tx1">
                  <a:lumMod val="65000"/>
                  <a:lumOff val="35000"/>
                </a:schemeClr>
              </a:solidFill>
              <a:latin typeface="華康儷細黑(P)" panose="020B0300000000000000" pitchFamily="34" charset="-120"/>
              <a:ea typeface="華康儷細黑(P)" panose="020B03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4656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156592"/>
            <a:ext cx="8590728" cy="1040160"/>
          </a:xfrm>
        </p:spPr>
        <p:txBody>
          <a:bodyPr>
            <a:normAutofit fontScale="90000"/>
          </a:bodyPr>
          <a:lstStyle/>
          <a:p>
            <a:r>
              <a:rPr lang="zh-TW" altLang="en-US" b="1" dirty="0"/>
              <a:t>七、在</a:t>
            </a:r>
            <a:r>
              <a:rPr lang="en-US" altLang="zh-TW" b="1" dirty="0"/>
              <a:t>BBS</a:t>
            </a:r>
            <a:r>
              <a:rPr lang="zh-TW" altLang="en-US" b="1" dirty="0"/>
              <a:t>站發表的文章是否受著作權法保護？別人可否予以任意轉貼、收錄成精華篇或作他用</a:t>
            </a:r>
            <a:r>
              <a:rPr lang="zh-TW" altLang="en-US" b="1" dirty="0" smtClean="0"/>
              <a:t>？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著作權法第十條本文規定：「著作人於著作完成時享有著作權。」在</a:t>
            </a: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BBS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上所發表的文章，一旦完成即受著作權法保護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。</a:t>
            </a:r>
            <a:endParaRPr lang="en-US" altLang="zh-TW" b="1" dirty="0" smtClean="0">
              <a:solidFill>
                <a:schemeClr val="tx1">
                  <a:lumMod val="65000"/>
                  <a:lumOff val="35000"/>
                </a:schemeClr>
              </a:solidFill>
              <a:latin typeface="華康儷細黑(P)" panose="020B0300000000000000" pitchFamily="34" charset="-120"/>
              <a:ea typeface="華康儷細黑(P)" panose="020B0300000000000000" pitchFamily="34" charset="-120"/>
            </a:endParaRPr>
          </a:p>
          <a:p>
            <a:endParaRPr lang="en-US" altLang="zh-TW" b="1" dirty="0">
              <a:solidFill>
                <a:schemeClr val="tx1">
                  <a:lumMod val="65000"/>
                  <a:lumOff val="35000"/>
                </a:schemeClr>
              </a:solidFill>
              <a:latin typeface="華康儷細黑(P)" panose="020B0300000000000000" pitchFamily="34" charset="-120"/>
              <a:ea typeface="華康儷細黑(P)" panose="020B0300000000000000" pitchFamily="34" charset="-120"/>
            </a:endParaRPr>
          </a:p>
          <a:p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所以站長或網友除非得到著作財產權人的同意或授權，否則還是不要任意將其內容予以轉貼、收錄成精華篇或作其他利用，比較保險，才不致構成著作權侵害。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61041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188640"/>
            <a:ext cx="8534400" cy="758952"/>
          </a:xfrm>
        </p:spPr>
        <p:txBody>
          <a:bodyPr>
            <a:noAutofit/>
          </a:bodyPr>
          <a:lstStyle/>
          <a:p>
            <a:r>
              <a:rPr lang="zh-TW" altLang="en-US" sz="3000" b="1" dirty="0"/>
              <a:t>八、書籍的書名或報紙的</a:t>
            </a:r>
            <a:r>
              <a:rPr lang="zh-TW" altLang="en-US" sz="3000" b="1" dirty="0" smtClean="0"/>
              <a:t>標題有</a:t>
            </a:r>
            <a:r>
              <a:rPr lang="zh-TW" altLang="en-US" sz="3000" b="1" dirty="0"/>
              <a:t>受著作權保護嗎</a:t>
            </a:r>
            <a:r>
              <a:rPr lang="zh-TW" altLang="en-US" sz="3000" b="1" dirty="0" smtClean="0"/>
              <a:t>？</a:t>
            </a:r>
            <a:endParaRPr lang="zh-TW" altLang="en-US" sz="3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著作必須具有原創性，才受到著作權的保護，已如前述，而原創性中的創作性</a:t>
            </a: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(creativity)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，必須具有最低限度之創意性。書籍的書名或報紙的標題，與著作權法第</a:t>
            </a: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9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華康儷細黑(P)" panose="020B0300000000000000" pitchFamily="34" charset="-120"/>
                <a:ea typeface="華康儷細黑(P)" panose="020B0300000000000000" pitchFamily="34" charset="-120"/>
              </a:rPr>
              <a:t>條的「標語」一樣，往往因為字數太少，而不受著作權保護。</a:t>
            </a:r>
          </a:p>
        </p:txBody>
      </p:sp>
    </p:spTree>
    <p:extLst>
      <p:ext uri="{BB962C8B-B14F-4D97-AF65-F5344CB8AC3E}">
        <p14:creationId xmlns:p14="http://schemas.microsoft.com/office/powerpoint/2010/main" val="42151924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鎮">
  <a:themeElements>
    <a:clrScheme name="市鎮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78</TotalTime>
  <Words>1034</Words>
  <Application>Microsoft Office PowerPoint</Application>
  <PresentationFormat>如螢幕大小 (4:3)</PresentationFormat>
  <Paragraphs>66</Paragraphs>
  <Slides>15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市鎮</vt:lpstr>
      <vt:lpstr>人文社會科學院 常見智慧財產權問題彙整宣導</vt:lpstr>
      <vt:lpstr>一、什麼是著作權？著作權包含哪些權利？</vt:lpstr>
      <vt:lpstr>二、何謂合理使用(Fair Use)?</vt:lpstr>
      <vt:lpstr>三、我可以影印教科書嗎?</vt:lpstr>
      <vt:lpstr>四、上課錄音要經過老師同意嗎？</vt:lpstr>
      <vt:lpstr>五、可不可以抄錄別人論文放在自己論文裡？</vt:lpstr>
      <vt:lpstr>六、在影印店打工，常幫影印書籍有犯法嗎？</vt:lpstr>
      <vt:lpstr>七、在BBS站發表的文章是否受著作權法保護？別人可否予以任意轉貼、收錄成精華篇或作他用？</vt:lpstr>
      <vt:lpstr>八、書籍的書名或報紙的標題有受著作權保護嗎？</vt:lpstr>
      <vt:lpstr>九、並不是註明作者、出處就屬於合理使用他人著作！</vt:lpstr>
      <vt:lpstr>十、因為教學需要，老師可不可以公開播放影片給學生欣賞？</vt:lpstr>
      <vt:lpstr>智慧財產權題庫區 (是非題1)</vt:lpstr>
      <vt:lpstr>智慧財產權題庫區(是非題2)</vt:lpstr>
      <vt:lpstr>智慧財產權題庫區 (選擇題1)</vt:lpstr>
      <vt:lpstr>智慧財產權題庫區 (選擇題2)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人文社會科學院 常見智慧財產權問題彙整宣導</dc:title>
  <dc:creator>superuser</dc:creator>
  <cp:lastModifiedBy>superuser</cp:lastModifiedBy>
  <cp:revision>8</cp:revision>
  <dcterms:created xsi:type="dcterms:W3CDTF">2016-11-23T07:15:40Z</dcterms:created>
  <dcterms:modified xsi:type="dcterms:W3CDTF">2016-11-23T08:34:10Z</dcterms:modified>
</cp:coreProperties>
</file>