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0" r:id="rId10"/>
    <p:sldId id="264" r:id="rId11"/>
    <p:sldId id="265" r:id="rId12"/>
    <p:sldId id="266" r:id="rId13"/>
    <p:sldId id="267" r:id="rId14"/>
    <p:sldId id="268" r:id="rId15"/>
    <p:sldId id="269" r:id="rId16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73E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7" d="100"/>
          <a:sy n="77" d="100"/>
        </p:scale>
        <p:origin x="-1278" y="-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 bwMode="auto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3505200" y="1498602"/>
            <a:ext cx="5257800" cy="3298825"/>
          </a:xfrm>
        </p:spPr>
        <p:txBody>
          <a:bodyPr rtlCol="0">
            <a:normAutofit/>
          </a:bodyPr>
          <a:lstStyle>
            <a:lvl1pPr algn="l" rtl="0">
              <a:lnSpc>
                <a:spcPct val="90000"/>
              </a:lnSpc>
              <a:defRPr sz="5400" cap="none" baseline="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3505200" y="4927600"/>
            <a:ext cx="5257800" cy="12446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800" b="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609493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zh-TW" altLang="en-US" noProof="0" smtClean="0"/>
              <a:t>按一下以編輯母片副標題樣式</a:t>
            </a:r>
            <a:endParaRPr lang="zh-TW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3222770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 dirty="0"/>
          </a:p>
        </p:txBody>
      </p:sp>
      <p:sp>
        <p:nvSpPr>
          <p:cNvPr id="3" name="直排文字預留位置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zh-TW" altLang="en-US" noProof="0" smtClean="0"/>
              <a:t>按一下以編輯母片文字樣式</a:t>
            </a:r>
          </a:p>
          <a:p>
            <a:pPr lvl="1" rtl="0"/>
            <a:r>
              <a:rPr lang="zh-TW" altLang="en-US" noProof="0" smtClean="0"/>
              <a:t>第二層</a:t>
            </a:r>
          </a:p>
          <a:p>
            <a:pPr lvl="2" rtl="0"/>
            <a:r>
              <a:rPr lang="zh-TW" altLang="en-US" noProof="0" smtClean="0"/>
              <a:t>第三層</a:t>
            </a:r>
          </a:p>
          <a:p>
            <a:pPr lvl="3" rtl="0"/>
            <a:r>
              <a:rPr lang="zh-TW" altLang="en-US" noProof="0" smtClean="0"/>
              <a:t>第四層</a:t>
            </a:r>
          </a:p>
          <a:p>
            <a:pPr lvl="4" rtl="0"/>
            <a:r>
              <a:rPr lang="zh-TW" altLang="en-US" noProof="0" smtClean="0"/>
              <a:t>第五層</a:t>
            </a:r>
            <a:endParaRPr lang="zh-TW" altLang="en-US" noProof="0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A13D22CE-A914-4C32-A4C2-EC5D463C6C15}" type="datetimeFigureOut">
              <a:rPr lang="zh-TW" altLang="en-US" smtClean="0"/>
              <a:pPr/>
              <a:t>2017/4/5</a:t>
            </a:fld>
            <a:endParaRPr lang="zh-TW" altLang="en-US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zh-TW" altLang="en-US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CE476053-1E44-415F-BB0E-B65ED70E99A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10434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7391400" y="274639"/>
            <a:ext cx="1066800" cy="5897561"/>
          </a:xfrm>
        </p:spPr>
        <p:txBody>
          <a:bodyPr vert="eaVert" rtlCol="0"/>
          <a:lstStyle/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 dirty="0"/>
          </a:p>
        </p:txBody>
      </p:sp>
      <p:sp>
        <p:nvSpPr>
          <p:cNvPr id="3" name="直排文字預留位置 2"/>
          <p:cNvSpPr>
            <a:spLocks noGrp="1"/>
          </p:cNvSpPr>
          <p:nvPr>
            <p:ph type="body" orient="vert" idx="1"/>
          </p:nvPr>
        </p:nvSpPr>
        <p:spPr>
          <a:xfrm>
            <a:off x="838200" y="274639"/>
            <a:ext cx="6400800" cy="5897561"/>
          </a:xfrm>
        </p:spPr>
        <p:txBody>
          <a:bodyPr vert="eaVert" rtlCol="0"/>
          <a:lstStyle/>
          <a:p>
            <a:pPr lvl="0" rtl="0"/>
            <a:r>
              <a:rPr lang="zh-TW" altLang="en-US" noProof="0" smtClean="0"/>
              <a:t>按一下以編輯母片文字樣式</a:t>
            </a:r>
          </a:p>
          <a:p>
            <a:pPr lvl="1" rtl="0"/>
            <a:r>
              <a:rPr lang="zh-TW" altLang="en-US" noProof="0" smtClean="0"/>
              <a:t>第二層</a:t>
            </a:r>
          </a:p>
          <a:p>
            <a:pPr lvl="2" rtl="0"/>
            <a:r>
              <a:rPr lang="zh-TW" altLang="en-US" noProof="0" smtClean="0"/>
              <a:t>第三層</a:t>
            </a:r>
          </a:p>
          <a:p>
            <a:pPr lvl="3" rtl="0"/>
            <a:r>
              <a:rPr lang="zh-TW" altLang="en-US" noProof="0" smtClean="0"/>
              <a:t>第四層</a:t>
            </a:r>
          </a:p>
          <a:p>
            <a:pPr lvl="4" rtl="0"/>
            <a:r>
              <a:rPr lang="zh-TW" altLang="en-US" noProof="0" smtClean="0"/>
              <a:t>第五層</a:t>
            </a:r>
            <a:endParaRPr lang="zh-TW" altLang="en-US" noProof="0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A13D22CE-A914-4C32-A4C2-EC5D463C6C15}" type="datetimeFigureOut">
              <a:rPr lang="zh-TW" altLang="en-US" smtClean="0"/>
              <a:pPr/>
              <a:t>2017/4/5</a:t>
            </a:fld>
            <a:endParaRPr lang="zh-TW" altLang="en-US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zh-TW" altLang="en-US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CE476053-1E44-415F-BB0E-B65ED70E99A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50715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 dirty="0"/>
          </a:p>
        </p:txBody>
      </p:sp>
      <p:sp>
        <p:nvSpPr>
          <p:cNvPr id="3" name="內容預留位置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2pPr>
            <a:lvl3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3pPr>
            <a:lvl4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4pPr>
            <a:lvl5pPr algn="l" rtl="0"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5pPr>
            <a:lvl6pPr algn="l" rtl="0">
              <a:defRPr/>
            </a:lvl6pPr>
            <a:lvl7pPr algn="l" rtl="0">
              <a:defRPr baseline="0"/>
            </a:lvl7pPr>
            <a:lvl8pPr algn="l" rtl="0">
              <a:defRPr baseline="0"/>
            </a:lvl8pPr>
            <a:lvl9pPr algn="l" rtl="0">
              <a:defRPr baseline="0"/>
            </a:lvl9pPr>
          </a:lstStyle>
          <a:p>
            <a:pPr lvl="0" rtl="0"/>
            <a:r>
              <a:rPr lang="zh-TW" altLang="en-US" noProof="0" smtClean="0"/>
              <a:t>按一下以編輯母片文字樣式</a:t>
            </a:r>
          </a:p>
          <a:p>
            <a:pPr lvl="1" rtl="0"/>
            <a:r>
              <a:rPr lang="zh-TW" altLang="en-US" noProof="0" smtClean="0"/>
              <a:t>第二層</a:t>
            </a:r>
          </a:p>
          <a:p>
            <a:pPr lvl="2" rtl="0"/>
            <a:r>
              <a:rPr lang="zh-TW" altLang="en-US" noProof="0" smtClean="0"/>
              <a:t>第三層</a:t>
            </a:r>
          </a:p>
          <a:p>
            <a:pPr lvl="3" rtl="0"/>
            <a:r>
              <a:rPr lang="zh-TW" altLang="en-US" noProof="0" smtClean="0"/>
              <a:t>第四層</a:t>
            </a:r>
          </a:p>
          <a:p>
            <a:pPr lvl="4" rtl="0"/>
            <a:r>
              <a:rPr lang="zh-TW" altLang="en-US" noProof="0" smtClean="0"/>
              <a:t>第五層</a:t>
            </a:r>
            <a:endParaRPr lang="zh-TW" altLang="en-US" noProof="0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A13D22CE-A914-4C32-A4C2-EC5D463C6C15}" type="datetimeFigureOut">
              <a:rPr lang="zh-TW" altLang="en-US" smtClean="0"/>
              <a:pPr/>
              <a:t>2017/4/5</a:t>
            </a:fld>
            <a:endParaRPr lang="zh-TW" altLang="en-US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CE476053-1E44-415F-BB0E-B65ED70E99A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63524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 bwMode="auto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4445000"/>
            <a:ext cx="5257800" cy="1930400"/>
          </a:xfrm>
        </p:spPr>
        <p:txBody>
          <a:bodyPr rtlCol="0" anchor="t">
            <a:normAutofit/>
          </a:bodyPr>
          <a:lstStyle>
            <a:lvl1pPr algn="l" rtl="0">
              <a:defRPr sz="5400" b="0" cap="none" baseline="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 dirty="0"/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609600" y="3124201"/>
            <a:ext cx="5257800" cy="1296987"/>
          </a:xfrm>
        </p:spPr>
        <p:txBody>
          <a:bodyPr rtlCol="0" anchor="b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8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609493" indent="0" algn="l" rtl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l" rtl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zh-TW" altLang="en-US" noProof="0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41963402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 dirty="0"/>
          </a:p>
        </p:txBody>
      </p:sp>
      <p:sp>
        <p:nvSpPr>
          <p:cNvPr id="3" name="內容預留位置 2"/>
          <p:cNvSpPr>
            <a:spLocks noGrp="1"/>
          </p:cNvSpPr>
          <p:nvPr>
            <p:ph sz="half" idx="1"/>
          </p:nvPr>
        </p:nvSpPr>
        <p:spPr>
          <a:xfrm>
            <a:off x="838200" y="1701800"/>
            <a:ext cx="3733800" cy="4470400"/>
          </a:xfrm>
        </p:spPr>
        <p:txBody>
          <a:bodyPr rtlCol="0">
            <a:normAutofit/>
          </a:bodyPr>
          <a:lstStyle>
            <a:lvl1pPr algn="l" rtl="0">
              <a:defRPr sz="24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algn="l" rtl="0">
              <a:defRPr sz="20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2pPr>
            <a:lvl3pPr algn="l" rtl="0">
              <a:defRPr sz="18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3pPr>
            <a:lvl4pPr algn="l" rtl="0">
              <a:defRPr sz="18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4pPr>
            <a:lvl5pPr marL="2011328" algn="l" rtl="0">
              <a:defRPr sz="18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5pPr>
            <a:lvl6pPr marL="2011328" algn="l" rtl="0">
              <a:defRPr sz="1800"/>
            </a:lvl6pPr>
            <a:lvl7pPr marL="2011328" algn="l" rtl="0">
              <a:defRPr sz="1800"/>
            </a:lvl7pPr>
            <a:lvl8pPr marL="2011328" algn="l" rtl="0">
              <a:defRPr sz="1800"/>
            </a:lvl8pPr>
            <a:lvl9pPr marL="2011328" algn="l" rtl="0">
              <a:defRPr sz="1800"/>
            </a:lvl9pPr>
          </a:lstStyle>
          <a:p>
            <a:pPr lvl="0" rtl="0"/>
            <a:r>
              <a:rPr lang="zh-TW" altLang="en-US" noProof="0" smtClean="0"/>
              <a:t>按一下以編輯母片文字樣式</a:t>
            </a:r>
          </a:p>
          <a:p>
            <a:pPr lvl="1" rtl="0"/>
            <a:r>
              <a:rPr lang="zh-TW" altLang="en-US" noProof="0" smtClean="0"/>
              <a:t>第二層</a:t>
            </a:r>
          </a:p>
          <a:p>
            <a:pPr lvl="2" rtl="0"/>
            <a:r>
              <a:rPr lang="zh-TW" altLang="en-US" noProof="0" smtClean="0"/>
              <a:t>第三層</a:t>
            </a:r>
          </a:p>
          <a:p>
            <a:pPr lvl="3" rtl="0"/>
            <a:r>
              <a:rPr lang="zh-TW" altLang="en-US" noProof="0" smtClean="0"/>
              <a:t>第四層</a:t>
            </a:r>
          </a:p>
          <a:p>
            <a:pPr lvl="4" rtl="0"/>
            <a:r>
              <a:rPr lang="zh-TW" altLang="en-US" noProof="0" smtClean="0"/>
              <a:t>第五層</a:t>
            </a:r>
            <a:endParaRPr lang="zh-TW" altLang="en-US" noProof="0" dirty="0"/>
          </a:p>
        </p:txBody>
      </p:sp>
      <p:sp>
        <p:nvSpPr>
          <p:cNvPr id="4" name="內容預留位置 3"/>
          <p:cNvSpPr>
            <a:spLocks noGrp="1"/>
          </p:cNvSpPr>
          <p:nvPr>
            <p:ph sz="half" idx="2"/>
          </p:nvPr>
        </p:nvSpPr>
        <p:spPr>
          <a:xfrm>
            <a:off x="4724400" y="1701800"/>
            <a:ext cx="3733800" cy="4470400"/>
          </a:xfrm>
        </p:spPr>
        <p:txBody>
          <a:bodyPr rtlCol="0">
            <a:normAutofit/>
          </a:bodyPr>
          <a:lstStyle>
            <a:lvl1pPr algn="l" rtl="0">
              <a:defRPr sz="24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algn="l" rtl="0">
              <a:defRPr sz="20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2pPr>
            <a:lvl3pPr algn="l" rtl="0">
              <a:defRPr sz="18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3pPr>
            <a:lvl4pPr algn="l" rtl="0">
              <a:defRPr sz="18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4pPr>
            <a:lvl5pPr marL="2011328" algn="l" rtl="0">
              <a:defRPr sz="18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5pPr>
            <a:lvl6pPr marL="2011328" algn="l" rtl="0">
              <a:defRPr sz="1800"/>
            </a:lvl6pPr>
            <a:lvl7pPr marL="2011328" algn="l" rtl="0">
              <a:defRPr sz="1800"/>
            </a:lvl7pPr>
            <a:lvl8pPr marL="2011328" algn="l" rtl="0">
              <a:defRPr sz="1800"/>
            </a:lvl8pPr>
            <a:lvl9pPr marL="2011328" algn="l" rtl="0">
              <a:defRPr sz="1800"/>
            </a:lvl9pPr>
          </a:lstStyle>
          <a:p>
            <a:pPr lvl="0" rtl="0"/>
            <a:r>
              <a:rPr lang="zh-TW" altLang="en-US" noProof="0" smtClean="0"/>
              <a:t>按一下以編輯母片文字樣式</a:t>
            </a:r>
          </a:p>
          <a:p>
            <a:pPr lvl="1" rtl="0"/>
            <a:r>
              <a:rPr lang="zh-TW" altLang="en-US" noProof="0" smtClean="0"/>
              <a:t>第二層</a:t>
            </a:r>
          </a:p>
          <a:p>
            <a:pPr lvl="2" rtl="0"/>
            <a:r>
              <a:rPr lang="zh-TW" altLang="en-US" noProof="0" smtClean="0"/>
              <a:t>第三層</a:t>
            </a:r>
          </a:p>
          <a:p>
            <a:pPr lvl="3" rtl="0"/>
            <a:r>
              <a:rPr lang="zh-TW" altLang="en-US" noProof="0" smtClean="0"/>
              <a:t>第四層</a:t>
            </a:r>
          </a:p>
          <a:p>
            <a:pPr lvl="4" rtl="0"/>
            <a:r>
              <a:rPr lang="zh-TW" altLang="en-US" noProof="0" smtClean="0"/>
              <a:t>第五層</a:t>
            </a:r>
            <a:endParaRPr lang="zh-TW" altLang="en-US" noProof="0" dirty="0"/>
          </a:p>
        </p:txBody>
      </p:sp>
      <p:sp>
        <p:nvSpPr>
          <p:cNvPr id="5" name="日期預留位置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A13D22CE-A914-4C32-A4C2-EC5D463C6C15}" type="datetimeFigureOut">
              <a:rPr lang="zh-TW" altLang="en-US" smtClean="0"/>
              <a:pPr/>
              <a:t>2017/4/5</a:t>
            </a:fld>
            <a:endParaRPr lang="zh-TW" altLang="en-US"/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endParaRPr lang="zh-TW" altLang="en-US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CE476053-1E44-415F-BB0E-B65ED70E99A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89339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l" rtl="0">
              <a:defRPr/>
            </a:lvl1pPr>
          </a:lstStyle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 dirty="0"/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841249" y="1608836"/>
            <a:ext cx="3730752" cy="512064"/>
          </a:xfrm>
        </p:spPr>
        <p:txBody>
          <a:bodyPr rtlCol="0" anchor="b">
            <a:noAutofit/>
          </a:bodyPr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609493" indent="0" algn="l" rtl="0">
              <a:buNone/>
              <a:defRPr sz="2700" b="1"/>
            </a:lvl2pPr>
            <a:lvl3pPr marL="1218987" indent="0" algn="l" rtl="0">
              <a:buNone/>
              <a:defRPr sz="2400" b="1"/>
            </a:lvl3pPr>
            <a:lvl4pPr marL="1828480" indent="0" algn="l" rtl="0">
              <a:buNone/>
              <a:defRPr sz="2100" b="1"/>
            </a:lvl4pPr>
            <a:lvl5pPr marL="2437973" indent="0" algn="l" rtl="0">
              <a:buNone/>
              <a:defRPr sz="2100" b="1"/>
            </a:lvl5pPr>
            <a:lvl6pPr marL="3047467" indent="0" algn="l" rtl="0">
              <a:buNone/>
              <a:defRPr sz="2100" b="1"/>
            </a:lvl6pPr>
            <a:lvl7pPr marL="3656960" indent="0" algn="l" rtl="0">
              <a:buNone/>
              <a:defRPr sz="2100" b="1"/>
            </a:lvl7pPr>
            <a:lvl8pPr marL="4266453" indent="0" algn="l" rtl="0">
              <a:buNone/>
              <a:defRPr sz="2100" b="1"/>
            </a:lvl8pPr>
            <a:lvl9pPr marL="4875947" indent="0" algn="l" rtl="0">
              <a:buNone/>
              <a:defRPr sz="2100" b="1"/>
            </a:lvl9pPr>
          </a:lstStyle>
          <a:p>
            <a:pPr lvl="0" rtl="0"/>
            <a:r>
              <a:rPr lang="zh-TW" altLang="en-US" noProof="0" smtClean="0"/>
              <a:t>按一下以編輯母片文字樣式</a:t>
            </a:r>
          </a:p>
        </p:txBody>
      </p:sp>
      <p:sp>
        <p:nvSpPr>
          <p:cNvPr id="4" name="內容預留位置 3"/>
          <p:cNvSpPr>
            <a:spLocks noGrp="1"/>
          </p:cNvSpPr>
          <p:nvPr>
            <p:ph sz="half" idx="2"/>
          </p:nvPr>
        </p:nvSpPr>
        <p:spPr>
          <a:xfrm>
            <a:off x="838200" y="2209800"/>
            <a:ext cx="3733800" cy="3962400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800"/>
            </a:lvl2pPr>
            <a:lvl3pPr algn="l" rtl="0">
              <a:defRPr sz="1800"/>
            </a:lvl3pPr>
            <a:lvl4pPr algn="l" rtl="0">
              <a:defRPr sz="1800"/>
            </a:lvl4pPr>
            <a:lvl5pPr marL="2011328" algn="l" rtl="0">
              <a:defRPr sz="1800"/>
            </a:lvl5pPr>
            <a:lvl6pPr marL="2011328" algn="l" rtl="0">
              <a:defRPr sz="1800"/>
            </a:lvl6pPr>
            <a:lvl7pPr marL="2011328" algn="l" rtl="0">
              <a:defRPr sz="1800"/>
            </a:lvl7pPr>
            <a:lvl8pPr marL="2011328" algn="l" rtl="0">
              <a:defRPr sz="1800"/>
            </a:lvl8pPr>
            <a:lvl9pPr marL="2011328" algn="l" rtl="0">
              <a:defRPr sz="1800"/>
            </a:lvl9pPr>
          </a:lstStyle>
          <a:p>
            <a:pPr lvl="0" rtl="0"/>
            <a:r>
              <a:rPr lang="zh-TW" altLang="en-US" noProof="0" smtClean="0"/>
              <a:t>按一下以編輯母片文字樣式</a:t>
            </a:r>
          </a:p>
          <a:p>
            <a:pPr lvl="1" rtl="0"/>
            <a:r>
              <a:rPr lang="zh-TW" altLang="en-US" noProof="0" smtClean="0"/>
              <a:t>第二層</a:t>
            </a:r>
          </a:p>
          <a:p>
            <a:pPr lvl="2" rtl="0"/>
            <a:r>
              <a:rPr lang="zh-TW" altLang="en-US" noProof="0" smtClean="0"/>
              <a:t>第三層</a:t>
            </a:r>
          </a:p>
          <a:p>
            <a:pPr lvl="3" rtl="0"/>
            <a:r>
              <a:rPr lang="zh-TW" altLang="en-US" noProof="0" smtClean="0"/>
              <a:t>第四層</a:t>
            </a:r>
          </a:p>
          <a:p>
            <a:pPr lvl="4" rtl="0"/>
            <a:r>
              <a:rPr lang="zh-TW" altLang="en-US" noProof="0" smtClean="0"/>
              <a:t>第五層</a:t>
            </a:r>
            <a:endParaRPr lang="zh-TW" altLang="en-US" noProof="0" dirty="0"/>
          </a:p>
        </p:txBody>
      </p:sp>
      <p:sp>
        <p:nvSpPr>
          <p:cNvPr id="5" name="文字預留位置 4"/>
          <p:cNvSpPr>
            <a:spLocks noGrp="1"/>
          </p:cNvSpPr>
          <p:nvPr>
            <p:ph type="body" sz="quarter" idx="3"/>
          </p:nvPr>
        </p:nvSpPr>
        <p:spPr>
          <a:xfrm>
            <a:off x="4727448" y="1608836"/>
            <a:ext cx="3730752" cy="512064"/>
          </a:xfrm>
        </p:spPr>
        <p:txBody>
          <a:bodyPr rtlCol="0" anchor="b">
            <a:noAutofit/>
          </a:bodyPr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609493" indent="0" algn="l" rtl="0">
              <a:buNone/>
              <a:defRPr sz="2700" b="1"/>
            </a:lvl2pPr>
            <a:lvl3pPr marL="1218987" indent="0" algn="l" rtl="0">
              <a:buNone/>
              <a:defRPr sz="2400" b="1"/>
            </a:lvl3pPr>
            <a:lvl4pPr marL="1828480" indent="0" algn="l" rtl="0">
              <a:buNone/>
              <a:defRPr sz="2100" b="1"/>
            </a:lvl4pPr>
            <a:lvl5pPr marL="2437973" indent="0" algn="l" rtl="0">
              <a:buNone/>
              <a:defRPr sz="2100" b="1"/>
            </a:lvl5pPr>
            <a:lvl6pPr marL="3047467" indent="0" algn="l" rtl="0">
              <a:buNone/>
              <a:defRPr sz="2100" b="1"/>
            </a:lvl6pPr>
            <a:lvl7pPr marL="3656960" indent="0" algn="l" rtl="0">
              <a:buNone/>
              <a:defRPr sz="2100" b="1"/>
            </a:lvl7pPr>
            <a:lvl8pPr marL="4266453" indent="0" algn="l" rtl="0">
              <a:buNone/>
              <a:defRPr sz="2100" b="1"/>
            </a:lvl8pPr>
            <a:lvl9pPr marL="4875947" indent="0" algn="l" rtl="0">
              <a:buNone/>
              <a:defRPr sz="2100" b="1"/>
            </a:lvl9pPr>
          </a:lstStyle>
          <a:p>
            <a:pPr lvl="0" rtl="0"/>
            <a:r>
              <a:rPr lang="zh-TW" altLang="en-US" noProof="0" smtClean="0"/>
              <a:t>按一下以編輯母片文字樣式</a:t>
            </a:r>
          </a:p>
        </p:txBody>
      </p:sp>
      <p:sp>
        <p:nvSpPr>
          <p:cNvPr id="6" name="內容預留位置 5"/>
          <p:cNvSpPr>
            <a:spLocks noGrp="1"/>
          </p:cNvSpPr>
          <p:nvPr>
            <p:ph sz="quarter" idx="4"/>
          </p:nvPr>
        </p:nvSpPr>
        <p:spPr>
          <a:xfrm>
            <a:off x="4724400" y="2209800"/>
            <a:ext cx="3733800" cy="3962400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800"/>
            </a:lvl2pPr>
            <a:lvl3pPr algn="l" rtl="0">
              <a:defRPr sz="1800"/>
            </a:lvl3pPr>
            <a:lvl4pPr algn="l" rtl="0">
              <a:defRPr sz="1800"/>
            </a:lvl4pPr>
            <a:lvl5pPr marL="2011328" algn="l" rtl="0">
              <a:defRPr sz="1800"/>
            </a:lvl5pPr>
            <a:lvl6pPr marL="2011328" algn="l" rtl="0">
              <a:defRPr sz="1800"/>
            </a:lvl6pPr>
            <a:lvl7pPr marL="2011328" algn="l" rtl="0">
              <a:defRPr sz="1800"/>
            </a:lvl7pPr>
            <a:lvl8pPr marL="2011328" algn="l" rtl="0">
              <a:defRPr sz="1800"/>
            </a:lvl8pPr>
            <a:lvl9pPr marL="2011328" algn="l" rtl="0">
              <a:defRPr sz="1800"/>
            </a:lvl9pPr>
          </a:lstStyle>
          <a:p>
            <a:pPr lvl="0" rtl="0"/>
            <a:r>
              <a:rPr lang="zh-TW" altLang="en-US" noProof="0" smtClean="0"/>
              <a:t>按一下以編輯母片文字樣式</a:t>
            </a:r>
          </a:p>
          <a:p>
            <a:pPr lvl="1" rtl="0"/>
            <a:r>
              <a:rPr lang="zh-TW" altLang="en-US" noProof="0" smtClean="0"/>
              <a:t>第二層</a:t>
            </a:r>
          </a:p>
          <a:p>
            <a:pPr lvl="2" rtl="0"/>
            <a:r>
              <a:rPr lang="zh-TW" altLang="en-US" noProof="0" smtClean="0"/>
              <a:t>第三層</a:t>
            </a:r>
          </a:p>
          <a:p>
            <a:pPr lvl="3" rtl="0"/>
            <a:r>
              <a:rPr lang="zh-TW" altLang="en-US" noProof="0" smtClean="0"/>
              <a:t>第四層</a:t>
            </a:r>
          </a:p>
          <a:p>
            <a:pPr lvl="4" rtl="0"/>
            <a:r>
              <a:rPr lang="zh-TW" altLang="en-US" noProof="0" smtClean="0"/>
              <a:t>第五層</a:t>
            </a:r>
            <a:endParaRPr lang="zh-TW" altLang="en-US" noProof="0" dirty="0"/>
          </a:p>
        </p:txBody>
      </p:sp>
      <p:sp>
        <p:nvSpPr>
          <p:cNvPr id="7" name="日期預留位置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A13D22CE-A914-4C32-A4C2-EC5D463C6C15}" type="datetimeFigureOut">
              <a:rPr lang="zh-TW" altLang="en-US" smtClean="0"/>
              <a:pPr/>
              <a:t>2017/4/5</a:t>
            </a:fld>
            <a:endParaRPr lang="zh-TW" altLang="en-US"/>
          </a:p>
        </p:txBody>
      </p:sp>
      <p:sp>
        <p:nvSpPr>
          <p:cNvPr id="8" name="頁尾預留位置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zh-TW" altLang="en-US"/>
          </a:p>
        </p:txBody>
      </p:sp>
      <p:sp>
        <p:nvSpPr>
          <p:cNvPr id="9" name="投影片編號預留位置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CE476053-1E44-415F-BB0E-B65ED70E99A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5283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 dirty="0"/>
          </a:p>
        </p:txBody>
      </p:sp>
      <p:sp>
        <p:nvSpPr>
          <p:cNvPr id="3" name="日期預留位置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A13D22CE-A914-4C32-A4C2-EC5D463C6C15}" type="datetimeFigureOut">
              <a:rPr lang="zh-TW" altLang="en-US" smtClean="0"/>
              <a:pPr/>
              <a:t>2017/4/5</a:t>
            </a:fld>
            <a:endParaRPr lang="zh-TW" altLang="en-US"/>
          </a:p>
        </p:txBody>
      </p:sp>
      <p:sp>
        <p:nvSpPr>
          <p:cNvPr id="4" name="頁尾預留位置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zh-TW" altLang="en-US"/>
          </a:p>
        </p:txBody>
      </p:sp>
      <p:sp>
        <p:nvSpPr>
          <p:cNvPr id="5" name="投影片編號預留位置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CE476053-1E44-415F-BB0E-B65ED70E99A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16763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預留位置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A13D22CE-A914-4C32-A4C2-EC5D463C6C15}" type="datetimeFigureOut">
              <a:rPr lang="zh-TW" altLang="en-US" smtClean="0"/>
              <a:pPr/>
              <a:t>2017/4/5</a:t>
            </a:fld>
            <a:endParaRPr lang="zh-TW" altLang="en-US"/>
          </a:p>
        </p:txBody>
      </p:sp>
      <p:sp>
        <p:nvSpPr>
          <p:cNvPr id="3" name="頁尾預留位置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endParaRPr lang="zh-TW" altLang="en-US"/>
          </a:p>
        </p:txBody>
      </p:sp>
      <p:sp>
        <p:nvSpPr>
          <p:cNvPr id="4" name="投影片編號預留位置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CE476053-1E44-415F-BB0E-B65ED70E99A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68731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2971800" y="0"/>
            <a:ext cx="59436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zh-TW" altLang="en-US" noProof="0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28601" y="1701800"/>
            <a:ext cx="2514600" cy="2844800"/>
          </a:xfrm>
        </p:spPr>
        <p:txBody>
          <a:bodyPr rtlCol="0" anchor="b">
            <a:normAutofit/>
          </a:bodyPr>
          <a:lstStyle>
            <a:lvl1pPr algn="l" rtl="0">
              <a:defRPr sz="2000" b="1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 dirty="0"/>
          </a:p>
        </p:txBody>
      </p:sp>
      <p:sp>
        <p:nvSpPr>
          <p:cNvPr id="3" name="內容預留位置 2"/>
          <p:cNvSpPr>
            <a:spLocks noGrp="1"/>
          </p:cNvSpPr>
          <p:nvPr>
            <p:ph idx="1"/>
          </p:nvPr>
        </p:nvSpPr>
        <p:spPr>
          <a:xfrm>
            <a:off x="3352800" y="482600"/>
            <a:ext cx="5105400" cy="5892800"/>
          </a:xfrm>
        </p:spPr>
        <p:txBody>
          <a:bodyPr rtlCol="0">
            <a:normAutofit/>
          </a:bodyPr>
          <a:lstStyle>
            <a:lvl1pPr algn="l" rtl="0">
              <a:defRPr sz="24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algn="l" rtl="0">
              <a:defRPr sz="20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2pPr>
            <a:lvl3pPr algn="l" rtl="0">
              <a:defRPr sz="18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3pPr>
            <a:lvl4pPr algn="l" rtl="0">
              <a:defRPr sz="18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4pPr>
            <a:lvl5pPr algn="l" rtl="0">
              <a:defRPr sz="18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5pPr>
            <a:lvl6pPr algn="l" rtl="0">
              <a:defRPr sz="1800"/>
            </a:lvl6pPr>
            <a:lvl7pPr algn="l" rtl="0">
              <a:defRPr sz="1800"/>
            </a:lvl7pPr>
            <a:lvl8pPr algn="l" rtl="0">
              <a:defRPr sz="1800"/>
            </a:lvl8pPr>
            <a:lvl9pPr algn="l" rtl="0">
              <a:defRPr sz="1800"/>
            </a:lvl9pPr>
          </a:lstStyle>
          <a:p>
            <a:pPr lvl="0" rtl="0"/>
            <a:r>
              <a:rPr lang="zh-TW" altLang="en-US" noProof="0" smtClean="0"/>
              <a:t>按一下以編輯母片文字樣式</a:t>
            </a:r>
          </a:p>
          <a:p>
            <a:pPr lvl="1" rtl="0"/>
            <a:r>
              <a:rPr lang="zh-TW" altLang="en-US" noProof="0" smtClean="0"/>
              <a:t>第二層</a:t>
            </a:r>
          </a:p>
          <a:p>
            <a:pPr lvl="2" rtl="0"/>
            <a:r>
              <a:rPr lang="zh-TW" altLang="en-US" noProof="0" smtClean="0"/>
              <a:t>第三層</a:t>
            </a:r>
          </a:p>
          <a:p>
            <a:pPr lvl="3" rtl="0"/>
            <a:r>
              <a:rPr lang="zh-TW" altLang="en-US" noProof="0" smtClean="0"/>
              <a:t>第四層</a:t>
            </a:r>
          </a:p>
          <a:p>
            <a:pPr lvl="4" rtl="0"/>
            <a:r>
              <a:rPr lang="zh-TW" altLang="en-US" noProof="0" smtClean="0"/>
              <a:t>第五層</a:t>
            </a:r>
            <a:endParaRPr lang="zh-TW" altLang="en-US" noProof="0" dirty="0"/>
          </a:p>
        </p:txBody>
      </p:sp>
      <p:sp>
        <p:nvSpPr>
          <p:cNvPr id="4" name="文字預留位置 3"/>
          <p:cNvSpPr>
            <a:spLocks noGrp="1"/>
          </p:cNvSpPr>
          <p:nvPr>
            <p:ph type="body" sz="half" idx="2"/>
          </p:nvPr>
        </p:nvSpPr>
        <p:spPr>
          <a:xfrm>
            <a:off x="228601" y="4648200"/>
            <a:ext cx="2514600" cy="17272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16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609493" indent="0" algn="l" rtl="0">
              <a:buNone/>
              <a:defRPr sz="1600"/>
            </a:lvl2pPr>
            <a:lvl3pPr marL="1218987" indent="0" algn="l" rtl="0">
              <a:buNone/>
              <a:defRPr sz="1300"/>
            </a:lvl3pPr>
            <a:lvl4pPr marL="1828480" indent="0" algn="l" rtl="0">
              <a:buNone/>
              <a:defRPr sz="1200"/>
            </a:lvl4pPr>
            <a:lvl5pPr marL="2437973" indent="0" algn="l" rtl="0">
              <a:buNone/>
              <a:defRPr sz="1200"/>
            </a:lvl5pPr>
            <a:lvl6pPr marL="3047467" indent="0" algn="l" rtl="0">
              <a:buNone/>
              <a:defRPr sz="1200"/>
            </a:lvl6pPr>
            <a:lvl7pPr marL="3656960" indent="0" algn="l" rtl="0">
              <a:buNone/>
              <a:defRPr sz="1200"/>
            </a:lvl7pPr>
            <a:lvl8pPr marL="4266453" indent="0" algn="l" rtl="0">
              <a:buNone/>
              <a:defRPr sz="1200"/>
            </a:lvl8pPr>
            <a:lvl9pPr marL="4875947" indent="0" algn="l" rtl="0">
              <a:buNone/>
              <a:defRPr sz="1200"/>
            </a:lvl9pPr>
          </a:lstStyle>
          <a:p>
            <a:pPr lvl="0" rtl="0"/>
            <a:r>
              <a:rPr lang="zh-TW" altLang="en-US" noProof="0" smtClean="0"/>
              <a:t>按一下以編輯母片文字樣式</a:t>
            </a:r>
          </a:p>
        </p:txBody>
      </p:sp>
      <p:sp>
        <p:nvSpPr>
          <p:cNvPr id="5" name="日期預留位置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A13D22CE-A914-4C32-A4C2-EC5D463C6C15}" type="datetimeFigureOut">
              <a:rPr lang="zh-TW" altLang="en-US" smtClean="0"/>
              <a:pPr/>
              <a:t>2017/4/5</a:t>
            </a:fld>
            <a:endParaRPr lang="zh-TW" altLang="en-US"/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endParaRPr lang="zh-TW" altLang="en-US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CE476053-1E44-415F-BB0E-B65ED70E99A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68072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1562100" y="0"/>
            <a:ext cx="60198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zh-TW" altLang="en-US" noProof="0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828800" y="4800600"/>
            <a:ext cx="5486400" cy="762000"/>
          </a:xfrm>
        </p:spPr>
        <p:txBody>
          <a:bodyPr rtlCol="0" anchor="b">
            <a:normAutofit/>
          </a:bodyPr>
          <a:lstStyle>
            <a:lvl1pPr algn="l" rtl="0">
              <a:defRPr sz="2000" b="1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 dirty="0"/>
          </a:p>
        </p:txBody>
      </p:sp>
      <p:sp>
        <p:nvSpPr>
          <p:cNvPr id="3" name="圖片預留位置 2"/>
          <p:cNvSpPr>
            <a:spLocks noGrp="1"/>
          </p:cNvSpPr>
          <p:nvPr>
            <p:ph type="pic" idx="1"/>
          </p:nvPr>
        </p:nvSpPr>
        <p:spPr>
          <a:xfrm>
            <a:off x="1828800" y="279402"/>
            <a:ext cx="5486400" cy="4448175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28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609493" indent="0" algn="l" rtl="0">
              <a:buNone/>
              <a:defRPr sz="3700"/>
            </a:lvl2pPr>
            <a:lvl3pPr marL="1218987" indent="0" algn="l" rtl="0">
              <a:buNone/>
              <a:defRPr sz="3200"/>
            </a:lvl3pPr>
            <a:lvl4pPr marL="1828480" indent="0" algn="l" rtl="0">
              <a:buNone/>
              <a:defRPr sz="2700"/>
            </a:lvl4pPr>
            <a:lvl5pPr marL="2437973" indent="0" algn="l" rtl="0">
              <a:buNone/>
              <a:defRPr sz="2700"/>
            </a:lvl5pPr>
            <a:lvl6pPr marL="3047467" indent="0" algn="l" rtl="0">
              <a:buNone/>
              <a:defRPr sz="2700"/>
            </a:lvl6pPr>
            <a:lvl7pPr marL="3656960" indent="0" algn="l" rtl="0">
              <a:buNone/>
              <a:defRPr sz="2700"/>
            </a:lvl7pPr>
            <a:lvl8pPr marL="4266453" indent="0" algn="l" rtl="0">
              <a:buNone/>
              <a:defRPr sz="2700"/>
            </a:lvl8pPr>
            <a:lvl9pPr marL="4875947" indent="0" algn="l" rtl="0">
              <a:buNone/>
              <a:defRPr sz="2700"/>
            </a:lvl9pPr>
          </a:lstStyle>
          <a:p>
            <a:pPr rtl="0"/>
            <a:r>
              <a:rPr lang="zh-TW" altLang="en-US" noProof="0" smtClean="0"/>
              <a:t>按一下圖示以新增圖片</a:t>
            </a:r>
            <a:endParaRPr lang="zh-TW" altLang="en-US" noProof="0" dirty="0"/>
          </a:p>
        </p:txBody>
      </p:sp>
      <p:sp>
        <p:nvSpPr>
          <p:cNvPr id="4" name="文字預留位置 3"/>
          <p:cNvSpPr>
            <a:spLocks noGrp="1"/>
          </p:cNvSpPr>
          <p:nvPr>
            <p:ph type="body" sz="half" idx="2"/>
          </p:nvPr>
        </p:nvSpPr>
        <p:spPr>
          <a:xfrm>
            <a:off x="1828800" y="5562600"/>
            <a:ext cx="5486400" cy="8128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16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609493" indent="0" algn="l" rtl="0">
              <a:buNone/>
              <a:defRPr sz="1600"/>
            </a:lvl2pPr>
            <a:lvl3pPr marL="1218987" indent="0" algn="l" rtl="0">
              <a:buNone/>
              <a:defRPr sz="1300"/>
            </a:lvl3pPr>
            <a:lvl4pPr marL="1828480" indent="0" algn="l" rtl="0">
              <a:buNone/>
              <a:defRPr sz="1200"/>
            </a:lvl4pPr>
            <a:lvl5pPr marL="2437973" indent="0" algn="l" rtl="0">
              <a:buNone/>
              <a:defRPr sz="1200"/>
            </a:lvl5pPr>
            <a:lvl6pPr marL="3047467" indent="0" algn="l" rtl="0">
              <a:buNone/>
              <a:defRPr sz="1200"/>
            </a:lvl6pPr>
            <a:lvl7pPr marL="3656960" indent="0" algn="l" rtl="0">
              <a:buNone/>
              <a:defRPr sz="1200"/>
            </a:lvl7pPr>
            <a:lvl8pPr marL="4266453" indent="0" algn="l" rtl="0">
              <a:buNone/>
              <a:defRPr sz="1200"/>
            </a:lvl8pPr>
            <a:lvl9pPr marL="4875947" indent="0" algn="l" rtl="0">
              <a:buNone/>
              <a:defRPr sz="1200"/>
            </a:lvl9pPr>
          </a:lstStyle>
          <a:p>
            <a:pPr lvl="0" rtl="0"/>
            <a:r>
              <a:rPr lang="zh-TW" altLang="en-US" noProof="0" smtClean="0"/>
              <a:t>按一下以編輯母片文字樣式</a:t>
            </a:r>
          </a:p>
        </p:txBody>
      </p:sp>
      <p:sp>
        <p:nvSpPr>
          <p:cNvPr id="5" name="日期預留位置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A13D22CE-A914-4C32-A4C2-EC5D463C6C15}" type="datetimeFigureOut">
              <a:rPr lang="zh-TW" altLang="en-US" smtClean="0"/>
              <a:pPr/>
              <a:t>2017/4/5</a:t>
            </a:fld>
            <a:endParaRPr lang="zh-TW" altLang="en-US"/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endParaRPr lang="zh-TW" altLang="en-US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CE476053-1E44-415F-BB0E-B65ED70E99A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21337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228600" y="0"/>
            <a:ext cx="86868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zh-TW" altLang="en-US" noProof="0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2" name="標題預留位置 1"/>
          <p:cNvSpPr>
            <a:spLocks noGrp="1"/>
          </p:cNvSpPr>
          <p:nvPr>
            <p:ph type="title"/>
          </p:nvPr>
        </p:nvSpPr>
        <p:spPr>
          <a:xfrm>
            <a:off x="838200" y="76200"/>
            <a:ext cx="7620000" cy="13970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pPr rtl="0"/>
            <a:r>
              <a:rPr lang="zh-TW" altLang="en-US" noProof="0" dirty="0"/>
              <a:t>按一下以編輯母片標題樣式</a:t>
            </a:r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838200" y="1701800"/>
            <a:ext cx="7620000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 rtl="0"/>
            <a:r>
              <a:rPr lang="zh-TW" altLang="en-US" noProof="0" dirty="0"/>
              <a:t>按一下以編輯母片文字樣式</a:t>
            </a:r>
          </a:p>
          <a:p>
            <a:pPr lvl="1" rtl="0"/>
            <a:r>
              <a:rPr lang="zh-TW" altLang="en-US" noProof="0" dirty="0"/>
              <a:t>第二層</a:t>
            </a:r>
          </a:p>
          <a:p>
            <a:pPr lvl="2" rtl="0"/>
            <a:r>
              <a:rPr lang="zh-TW" altLang="en-US" noProof="0" dirty="0"/>
              <a:t>第三層</a:t>
            </a:r>
          </a:p>
          <a:p>
            <a:pPr lvl="3" rtl="0"/>
            <a:r>
              <a:rPr lang="zh-TW" altLang="en-US" noProof="0" dirty="0"/>
              <a:t>第四層</a:t>
            </a:r>
          </a:p>
          <a:p>
            <a:pPr lvl="4" rtl="0"/>
            <a:r>
              <a:rPr lang="zh-TW" altLang="en-US" noProof="0" dirty="0"/>
              <a:t>第五層</a:t>
            </a:r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2"/>
          </p:nvPr>
        </p:nvSpPr>
        <p:spPr>
          <a:xfrm>
            <a:off x="838200" y="6400802"/>
            <a:ext cx="2057400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l" rtl="0">
              <a:defRPr sz="1200">
                <a:solidFill>
                  <a:schemeClr val="tx2">
                    <a:lumMod val="50000"/>
                    <a:lumOff val="50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A13D22CE-A914-4C32-A4C2-EC5D463C6C15}" type="datetimeFigureOut">
              <a:rPr lang="zh-TW" altLang="en-US" smtClean="0"/>
              <a:pPr/>
              <a:t>2017/4/5</a:t>
            </a:fld>
            <a:endParaRPr lang="zh-TW" altLang="en-US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3"/>
          </p:nvPr>
        </p:nvSpPr>
        <p:spPr>
          <a:xfrm>
            <a:off x="2931645" y="6400802"/>
            <a:ext cx="4663440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ctr" rtl="0">
              <a:defRPr sz="1200">
                <a:solidFill>
                  <a:schemeClr val="tx2">
                    <a:lumMod val="50000"/>
                    <a:lumOff val="50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4"/>
          </p:nvPr>
        </p:nvSpPr>
        <p:spPr>
          <a:xfrm>
            <a:off x="7627346" y="6400802"/>
            <a:ext cx="830855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r" rtl="0">
              <a:defRPr sz="1200">
                <a:solidFill>
                  <a:schemeClr val="tx2">
                    <a:lumMod val="50000"/>
                    <a:lumOff val="50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CE476053-1E44-415F-BB0E-B65ED70E99A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44047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1218987" rtl="0" eaLnBrk="1" latinLnBrk="0" hangingPunct="1">
        <a:lnSpc>
          <a:spcPct val="85000"/>
        </a:lnSpc>
        <a:spcBef>
          <a:spcPct val="0"/>
        </a:spcBef>
        <a:buNone/>
        <a:tabLst/>
        <a:defRPr sz="4400" kern="1200" cap="none" baseline="0">
          <a:solidFill>
            <a:schemeClr val="tx1"/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5000"/>
        </a:lnSpc>
        <a:spcBef>
          <a:spcPts val="1866"/>
        </a:spcBef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n-cs"/>
        </a:defRPr>
      </a:lvl1pPr>
      <a:lvl2pPr marL="731392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2000" kern="1200">
          <a:solidFill>
            <a:schemeClr val="tx1"/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n-cs"/>
        </a:defRPr>
      </a:lvl2pPr>
      <a:lvl3pPr marL="1158037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n-cs"/>
        </a:defRPr>
      </a:lvl3pPr>
      <a:lvl4pPr marL="1584683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n-cs"/>
        </a:defRPr>
      </a:lvl4pPr>
      <a:lvl5pPr marL="2011328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n-cs"/>
        </a:defRPr>
      </a:lvl5pPr>
      <a:lvl6pPr marL="2437973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86461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91264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7885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tipo.gov.tw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ppt.cc/YAsm" TargetMode="External"/><Relationship Id="rId2" Type="http://schemas.openxmlformats.org/officeDocument/2006/relationships/hyperlink" Target="http://www.tipo.gov.tw/ch/AllInOne_Show.aspx?path=3396&amp;guid=79bc7feb-6e9b-47a4-9b4f-20c8c4e4ad73&amp;lang=zh-tw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2handbook.nasme.org.tw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雅風體W3" pitchFamily="65" charset="-120"/>
                <a:ea typeface="華康雅風體W3" pitchFamily="65" charset="-120"/>
              </a:rPr>
              <a:t>人文社會</a:t>
            </a:r>
            <a:r>
              <a:rPr lang="zh-TW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雅風體W3" pitchFamily="65" charset="-120"/>
                <a:ea typeface="華康雅風體W3" pitchFamily="65" charset="-120"/>
              </a:rPr>
              <a:t>科學院常見智慧財產權問題彙整宣導</a:t>
            </a:r>
            <a:endParaRPr lang="zh-TW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雅風體W3" pitchFamily="65" charset="-120"/>
              <a:ea typeface="華康雅風體W3" pitchFamily="65" charset="-12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b="1" dirty="0" smtClean="0">
                <a:latin typeface="華康雅風體W3" pitchFamily="65" charset="-120"/>
                <a:ea typeface="華康雅風體W3" pitchFamily="65" charset="-120"/>
              </a:rPr>
              <a:t>智慧財產權題庫區</a:t>
            </a:r>
            <a:r>
              <a:rPr lang="en-US" altLang="zh-TW" b="1" dirty="0" smtClean="0">
                <a:latin typeface="華康雅風體W3" pitchFamily="65" charset="-120"/>
                <a:ea typeface="華康雅風體W3" pitchFamily="65" charset="-120"/>
              </a:rPr>
              <a:t>1(</a:t>
            </a:r>
            <a:r>
              <a:rPr lang="zh-TW" altLang="en-US" b="1" dirty="0" smtClean="0">
                <a:latin typeface="華康雅風體W3" pitchFamily="65" charset="-120"/>
                <a:ea typeface="華康雅風體W3" pitchFamily="65" charset="-120"/>
              </a:rPr>
              <a:t>是非題</a:t>
            </a:r>
            <a:r>
              <a:rPr lang="en-US" altLang="zh-TW" b="1" dirty="0" smtClean="0">
                <a:latin typeface="華康雅風體W3" pitchFamily="65" charset="-120"/>
                <a:ea typeface="華康雅風體W3" pitchFamily="65" charset="-120"/>
              </a:rPr>
              <a:t>)</a:t>
            </a:r>
            <a:endParaRPr lang="zh-TW" altLang="en-US" b="1" dirty="0" smtClean="0">
              <a:latin typeface="華康雅風體W3" pitchFamily="65" charset="-120"/>
              <a:ea typeface="華康雅風體W3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altLang="zh-TW" b="1" dirty="0" smtClean="0">
                <a:solidFill>
                  <a:srgbClr val="C73E23"/>
                </a:solidFill>
                <a:latin typeface="華康雅風體W3" pitchFamily="65" charset="-120"/>
                <a:ea typeface="華康雅風體W3" pitchFamily="65" charset="-120"/>
              </a:rPr>
              <a:t>1.</a:t>
            </a:r>
            <a:r>
              <a:rPr lang="zh-TW" altLang="zh-TW" b="1" dirty="0" smtClean="0">
                <a:solidFill>
                  <a:srgbClr val="C73E23"/>
                </a:solidFill>
                <a:latin typeface="華康雅風體W3" pitchFamily="65" charset="-120"/>
                <a:ea typeface="華康雅風體W3" pitchFamily="65" charset="-120"/>
              </a:rPr>
              <a:t>（○）小布發表1篇「如何讓男人也愛智慧型女人」的文章，在合理範圍內，可以引用自網路上找到的相關資料，並註明出處。</a:t>
            </a:r>
            <a:endParaRPr lang="en-US" altLang="zh-TW" b="1" dirty="0" smtClean="0">
              <a:solidFill>
                <a:srgbClr val="C73E23"/>
              </a:solidFill>
              <a:latin typeface="華康雅風體W3" pitchFamily="65" charset="-120"/>
              <a:ea typeface="華康雅風體W3" pitchFamily="65" charset="-120"/>
            </a:endParaRPr>
          </a:p>
          <a:p>
            <a:pPr algn="just">
              <a:buNone/>
            </a:pPr>
            <a:r>
              <a:rPr lang="en-US" altLang="zh-TW" b="1" dirty="0" smtClean="0">
                <a:solidFill>
                  <a:srgbClr val="C73E23"/>
                </a:solidFill>
                <a:latin typeface="華康雅風體W3" pitchFamily="65" charset="-120"/>
                <a:ea typeface="華康雅風體W3" pitchFamily="65" charset="-120"/>
              </a:rPr>
              <a:t>2.</a:t>
            </a:r>
            <a:r>
              <a:rPr lang="zh-TW" altLang="zh-TW" b="1" dirty="0" smtClean="0">
                <a:solidFill>
                  <a:srgbClr val="C73E23"/>
                </a:solidFill>
                <a:latin typeface="華康雅風體W3" pitchFamily="65" charset="-120"/>
                <a:ea typeface="華康雅風體W3" pitchFamily="65" charset="-120"/>
              </a:rPr>
              <a:t>（</a:t>
            </a:r>
            <a:r>
              <a:rPr lang="en-US" altLang="zh-TW" b="1" dirty="0" smtClean="0">
                <a:solidFill>
                  <a:srgbClr val="C73E23"/>
                </a:solidFill>
                <a:latin typeface="華康雅風體W3" pitchFamily="65" charset="-120"/>
                <a:ea typeface="華康雅風體W3" pitchFamily="65" charset="-120"/>
              </a:rPr>
              <a:t>X</a:t>
            </a:r>
            <a:r>
              <a:rPr lang="zh-TW" altLang="zh-TW" b="1" dirty="0" smtClean="0">
                <a:solidFill>
                  <a:srgbClr val="C73E23"/>
                </a:solidFill>
                <a:latin typeface="華康雅風體W3" pitchFamily="65" charset="-120"/>
                <a:ea typeface="華康雅風體W3" pitchFamily="65" charset="-120"/>
              </a:rPr>
              <a:t>）影印整本書是違反著作權法的行為，所以小雪想了一個</a:t>
            </a:r>
            <a:r>
              <a:rPr lang="en-US" altLang="zh-TW" b="1" dirty="0" smtClean="0">
                <a:solidFill>
                  <a:srgbClr val="C73E23"/>
                </a:solidFill>
                <a:latin typeface="華康雅風體W3" pitchFamily="65" charset="-120"/>
                <a:ea typeface="華康雅風體W3" pitchFamily="65" charset="-120"/>
              </a:rPr>
              <a:t>idea</a:t>
            </a:r>
            <a:r>
              <a:rPr lang="zh-TW" altLang="zh-TW" b="1" dirty="0" smtClean="0">
                <a:solidFill>
                  <a:srgbClr val="C73E23"/>
                </a:solidFill>
                <a:latin typeface="華康雅風體W3" pitchFamily="65" charset="-120"/>
                <a:ea typeface="華康雅風體W3" pitchFamily="65" charset="-120"/>
              </a:rPr>
              <a:t>，就是把圖書館內自己想看的書分次影印，這樣就沒有問題了。</a:t>
            </a:r>
          </a:p>
          <a:p>
            <a:pPr>
              <a:buNone/>
            </a:pPr>
            <a:r>
              <a:rPr lang="en-US" altLang="zh-TW" b="1" dirty="0" smtClean="0">
                <a:solidFill>
                  <a:srgbClr val="C73E23"/>
                </a:solidFill>
                <a:latin typeface="華康雅風體W3" pitchFamily="65" charset="-120"/>
                <a:ea typeface="華康雅風體W3" pitchFamily="65" charset="-120"/>
              </a:rPr>
              <a:t>3.</a:t>
            </a:r>
            <a:r>
              <a:rPr lang="zh-TW" altLang="zh-TW" b="1" dirty="0" smtClean="0">
                <a:solidFill>
                  <a:srgbClr val="C73E23"/>
                </a:solidFill>
                <a:latin typeface="華康雅風體W3" pitchFamily="65" charset="-120"/>
                <a:ea typeface="華康雅風體W3" pitchFamily="65" charset="-120"/>
              </a:rPr>
              <a:t>（</a:t>
            </a:r>
            <a:r>
              <a:rPr lang="en-US" altLang="zh-TW" b="1" dirty="0" smtClean="0">
                <a:solidFill>
                  <a:srgbClr val="C73E23"/>
                </a:solidFill>
                <a:latin typeface="華康雅風體W3" pitchFamily="65" charset="-120"/>
                <a:ea typeface="華康雅風體W3" pitchFamily="65" charset="-120"/>
              </a:rPr>
              <a:t>X</a:t>
            </a:r>
            <a:r>
              <a:rPr lang="zh-TW" altLang="zh-TW" b="1" dirty="0" smtClean="0">
                <a:solidFill>
                  <a:srgbClr val="C73E23"/>
                </a:solidFill>
                <a:latin typeface="華康雅風體W3" pitchFamily="65" charset="-120"/>
                <a:ea typeface="華康雅風體W3" pitchFamily="65" charset="-120"/>
              </a:rPr>
              <a:t>）為了分享好聽的音樂給同學，可以將流行音樂放在自己的部落格供人免費試聽或下載。</a:t>
            </a:r>
          </a:p>
          <a:p>
            <a:pPr>
              <a:buNone/>
            </a:pPr>
            <a:r>
              <a:rPr lang="en-US" altLang="zh-TW" b="1" dirty="0" smtClean="0">
                <a:solidFill>
                  <a:srgbClr val="C73E23"/>
                </a:solidFill>
                <a:latin typeface="華康雅風體W3" pitchFamily="65" charset="-120"/>
                <a:ea typeface="華康雅風體W3" pitchFamily="65" charset="-120"/>
              </a:rPr>
              <a:t>4.</a:t>
            </a:r>
            <a:r>
              <a:rPr lang="zh-TW" altLang="zh-TW" b="1" dirty="0" smtClean="0">
                <a:solidFill>
                  <a:srgbClr val="C73E23"/>
                </a:solidFill>
                <a:latin typeface="華康雅風體W3" pitchFamily="65" charset="-120"/>
                <a:ea typeface="華康雅風體W3" pitchFamily="65" charset="-120"/>
              </a:rPr>
              <a:t>（○）演講內容是語文著作，同學要錄音前要先徵求演講人的同意！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b="1" dirty="0" smtClean="0">
                <a:latin typeface="華康雅風體W3" pitchFamily="65" charset="-120"/>
                <a:ea typeface="華康雅風體W3" pitchFamily="65" charset="-120"/>
              </a:rPr>
              <a:t>智慧財產權題庫區</a:t>
            </a:r>
            <a:r>
              <a:rPr lang="en-US" altLang="zh-TW" b="1" dirty="0" smtClean="0">
                <a:latin typeface="華康雅風體W3" pitchFamily="65" charset="-120"/>
                <a:ea typeface="華康雅風體W3" pitchFamily="65" charset="-120"/>
              </a:rPr>
              <a:t>2(</a:t>
            </a:r>
            <a:r>
              <a:rPr lang="zh-TW" altLang="en-US" b="1" dirty="0" smtClean="0">
                <a:latin typeface="華康雅風體W3" pitchFamily="65" charset="-120"/>
                <a:ea typeface="華康雅風體W3" pitchFamily="65" charset="-120"/>
              </a:rPr>
              <a:t>是非題</a:t>
            </a:r>
            <a:r>
              <a:rPr lang="en-US" altLang="zh-TW" b="1" dirty="0" smtClean="0">
                <a:latin typeface="華康雅風體W3" pitchFamily="65" charset="-120"/>
                <a:ea typeface="華康雅風體W3" pitchFamily="65" charset="-120"/>
              </a:rPr>
              <a:t>)</a:t>
            </a:r>
            <a:endParaRPr lang="zh-TW" altLang="en-US" b="1" dirty="0" smtClean="0">
              <a:latin typeface="華康雅風體W3" pitchFamily="65" charset="-120"/>
              <a:ea typeface="華康雅風體W3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None/>
            </a:pPr>
            <a:r>
              <a:rPr lang="en-US" altLang="zh-TW" b="1" dirty="0" smtClean="0">
                <a:solidFill>
                  <a:srgbClr val="C73E23"/>
                </a:solidFill>
                <a:latin typeface="華康雅風體W3" pitchFamily="65" charset="-120"/>
                <a:ea typeface="華康雅風體W3" pitchFamily="65" charset="-120"/>
              </a:rPr>
              <a:t>5.</a:t>
            </a:r>
            <a:r>
              <a:rPr lang="zh-TW" altLang="zh-TW" b="1" dirty="0" smtClean="0">
                <a:solidFill>
                  <a:srgbClr val="C73E23"/>
                </a:solidFill>
                <a:latin typeface="華康雅風體W3" pitchFamily="65" charset="-120"/>
                <a:ea typeface="華康雅風體W3" pitchFamily="65" charset="-120"/>
              </a:rPr>
              <a:t>（</a:t>
            </a:r>
            <a:r>
              <a:rPr lang="en-US" altLang="zh-TW" b="1" dirty="0" smtClean="0">
                <a:solidFill>
                  <a:srgbClr val="C73E23"/>
                </a:solidFill>
                <a:latin typeface="華康雅風體W3" pitchFamily="65" charset="-120"/>
                <a:ea typeface="華康雅風體W3" pitchFamily="65" charset="-120"/>
              </a:rPr>
              <a:t>X</a:t>
            </a:r>
            <a:r>
              <a:rPr lang="zh-TW" altLang="zh-TW" b="1" dirty="0" smtClean="0">
                <a:solidFill>
                  <a:srgbClr val="C73E23"/>
                </a:solidFill>
                <a:latin typeface="華康雅風體W3" pitchFamily="65" charset="-120"/>
                <a:ea typeface="華康雅風體W3" pitchFamily="65" charset="-120"/>
              </a:rPr>
              <a:t>）學校</a:t>
            </a:r>
            <a:r>
              <a:rPr lang="zh-TW" altLang="zh-TW" b="1" dirty="0" smtClean="0">
                <a:solidFill>
                  <a:srgbClr val="C73E23"/>
                </a:solidFill>
                <a:latin typeface="華康雅風體W3" pitchFamily="65" charset="-120"/>
                <a:ea typeface="華康雅風體W3" pitchFamily="65" charset="-120"/>
              </a:rPr>
              <a:t>每個月都會由各社團舉辦「電影欣賞」，可以租用一般家用的</a:t>
            </a:r>
            <a:r>
              <a:rPr lang="en-US" altLang="zh-TW" b="1" dirty="0" smtClean="0">
                <a:solidFill>
                  <a:srgbClr val="C73E23"/>
                </a:solidFill>
                <a:latin typeface="華康雅風體W3" pitchFamily="65" charset="-120"/>
                <a:ea typeface="華康雅風體W3" pitchFamily="65" charset="-120"/>
              </a:rPr>
              <a:t>DVD</a:t>
            </a:r>
            <a:r>
              <a:rPr lang="zh-TW" altLang="zh-TW" b="1" dirty="0" smtClean="0">
                <a:solidFill>
                  <a:srgbClr val="C73E23"/>
                </a:solidFill>
                <a:latin typeface="華康雅風體W3" pitchFamily="65" charset="-120"/>
                <a:ea typeface="華康雅風體W3" pitchFamily="65" charset="-120"/>
              </a:rPr>
              <a:t>來播放。</a:t>
            </a:r>
            <a:endParaRPr lang="en-US" altLang="zh-TW" b="1" dirty="0" smtClean="0">
              <a:solidFill>
                <a:srgbClr val="C73E23"/>
              </a:solidFill>
              <a:latin typeface="華康雅風體W3" pitchFamily="65" charset="-120"/>
              <a:ea typeface="華康雅風體W3" pitchFamily="65" charset="-120"/>
            </a:endParaRPr>
          </a:p>
          <a:p>
            <a:pPr>
              <a:buNone/>
            </a:pPr>
            <a:r>
              <a:rPr lang="en-US" altLang="zh-TW" b="1" dirty="0" smtClean="0">
                <a:solidFill>
                  <a:srgbClr val="C73E23"/>
                </a:solidFill>
                <a:latin typeface="華康雅風體W3" pitchFamily="65" charset="-120"/>
                <a:ea typeface="華康雅風體W3" pitchFamily="65" charset="-120"/>
              </a:rPr>
              <a:t>6.</a:t>
            </a:r>
            <a:r>
              <a:rPr lang="zh-TW" altLang="zh-TW" b="1" dirty="0" smtClean="0">
                <a:solidFill>
                  <a:srgbClr val="C73E23"/>
                </a:solidFill>
                <a:latin typeface="華康雅風體W3" pitchFamily="65" charset="-120"/>
                <a:ea typeface="華康雅風體W3" pitchFamily="65" charset="-120"/>
              </a:rPr>
              <a:t>（</a:t>
            </a:r>
            <a:r>
              <a:rPr lang="en-US" altLang="zh-TW" b="1" dirty="0" smtClean="0">
                <a:solidFill>
                  <a:srgbClr val="C73E23"/>
                </a:solidFill>
                <a:latin typeface="華康雅風體W3" pitchFamily="65" charset="-120"/>
                <a:ea typeface="華康雅風體W3" pitchFamily="65" charset="-120"/>
              </a:rPr>
              <a:t>X</a:t>
            </a:r>
            <a:r>
              <a:rPr lang="zh-TW" altLang="zh-TW" b="1" dirty="0" smtClean="0">
                <a:solidFill>
                  <a:srgbClr val="C73E23"/>
                </a:solidFill>
                <a:latin typeface="華康雅風體W3" pitchFamily="65" charset="-120"/>
                <a:ea typeface="華康雅風體W3" pitchFamily="65" charset="-120"/>
              </a:rPr>
              <a:t>）小花在他人的部落格看到一篇文章很棒，對所有考生很有幫助，所以她可以把文章複製在自己的部落格裡。</a:t>
            </a:r>
            <a:endParaRPr lang="en-US" altLang="zh-TW" b="1" dirty="0" smtClean="0">
              <a:solidFill>
                <a:srgbClr val="C73E23"/>
              </a:solidFill>
              <a:latin typeface="華康雅風體W3" pitchFamily="65" charset="-120"/>
              <a:ea typeface="華康雅風體W3" pitchFamily="65" charset="-120"/>
            </a:endParaRPr>
          </a:p>
          <a:p>
            <a:pPr>
              <a:buNone/>
            </a:pPr>
            <a:r>
              <a:rPr lang="en-US" altLang="zh-TW" b="1" dirty="0" smtClean="0">
                <a:solidFill>
                  <a:srgbClr val="C73E23"/>
                </a:solidFill>
                <a:latin typeface="華康雅風體W3" pitchFamily="65" charset="-120"/>
                <a:ea typeface="華康雅風體W3" pitchFamily="65" charset="-120"/>
              </a:rPr>
              <a:t>7.</a:t>
            </a:r>
            <a:r>
              <a:rPr lang="zh-TW" altLang="zh-TW" b="1" dirty="0" smtClean="0">
                <a:solidFill>
                  <a:srgbClr val="C73E23"/>
                </a:solidFill>
                <a:latin typeface="華康雅風體W3" pitchFamily="65" charset="-120"/>
                <a:ea typeface="華康雅風體W3" pitchFamily="65" charset="-120"/>
              </a:rPr>
              <a:t>（</a:t>
            </a:r>
            <a:r>
              <a:rPr lang="en-US" altLang="zh-TW" b="1" dirty="0" smtClean="0">
                <a:solidFill>
                  <a:srgbClr val="C73E23"/>
                </a:solidFill>
                <a:latin typeface="華康雅風體W3" pitchFamily="65" charset="-120"/>
                <a:ea typeface="華康雅風體W3" pitchFamily="65" charset="-120"/>
              </a:rPr>
              <a:t>X</a:t>
            </a:r>
            <a:r>
              <a:rPr lang="zh-TW" altLang="zh-TW" b="1" dirty="0" smtClean="0">
                <a:solidFill>
                  <a:srgbClr val="C73E23"/>
                </a:solidFill>
                <a:latin typeface="華康雅風體W3" pitchFamily="65" charset="-120"/>
                <a:ea typeface="華康雅風體W3" pitchFamily="65" charset="-120"/>
              </a:rPr>
              <a:t>）小薰可以將補習班老師的上課內容錄音後，放到網路上拍賣。</a:t>
            </a:r>
          </a:p>
          <a:p>
            <a:pPr>
              <a:buNone/>
            </a:pPr>
            <a:r>
              <a:rPr lang="en-US" altLang="zh-TW" b="1" dirty="0" smtClean="0">
                <a:solidFill>
                  <a:srgbClr val="C73E23"/>
                </a:solidFill>
                <a:latin typeface="華康雅風體W3" pitchFamily="65" charset="-120"/>
                <a:ea typeface="華康雅風體W3" pitchFamily="65" charset="-120"/>
              </a:rPr>
              <a:t>8.</a:t>
            </a:r>
            <a:r>
              <a:rPr lang="zh-TW" altLang="zh-TW" b="1" dirty="0" smtClean="0">
                <a:solidFill>
                  <a:srgbClr val="C73E23"/>
                </a:solidFill>
                <a:latin typeface="華康雅風體W3" pitchFamily="65" charset="-120"/>
                <a:ea typeface="華康雅風體W3" pitchFamily="65" charset="-120"/>
              </a:rPr>
              <a:t>（○）要檢舉盜版，可以撥打免付費專線向保護智慧財產權警察大隊檢舉，電話是</a:t>
            </a:r>
            <a:r>
              <a:rPr lang="en-US" altLang="zh-TW" b="1" dirty="0" smtClean="0">
                <a:solidFill>
                  <a:srgbClr val="C73E23"/>
                </a:solidFill>
                <a:latin typeface="華康雅風體W3" pitchFamily="65" charset="-120"/>
                <a:ea typeface="華康雅風體W3" pitchFamily="65" charset="-120"/>
              </a:rPr>
              <a:t>0800-016597 (</a:t>
            </a:r>
            <a:r>
              <a:rPr lang="zh-TW" altLang="zh-TW" b="1" dirty="0" smtClean="0">
                <a:solidFill>
                  <a:srgbClr val="C73E23"/>
                </a:solidFill>
                <a:latin typeface="華康雅風體W3" pitchFamily="65" charset="-120"/>
                <a:ea typeface="華康雅風體W3" pitchFamily="65" charset="-120"/>
              </a:rPr>
              <a:t>您一來，我就去</a:t>
            </a:r>
            <a:r>
              <a:rPr lang="en-US" altLang="zh-TW" b="1" dirty="0" smtClean="0">
                <a:solidFill>
                  <a:srgbClr val="C73E23"/>
                </a:solidFill>
                <a:latin typeface="華康雅風體W3" pitchFamily="65" charset="-120"/>
                <a:ea typeface="華康雅風體W3" pitchFamily="65" charset="-120"/>
              </a:rPr>
              <a:t>) </a:t>
            </a:r>
            <a:endParaRPr lang="zh-TW" altLang="zh-TW" b="1" dirty="0" smtClean="0">
              <a:solidFill>
                <a:srgbClr val="C73E23"/>
              </a:solidFill>
              <a:latin typeface="華康雅風體W3" pitchFamily="65" charset="-120"/>
              <a:ea typeface="華康雅風體W3" pitchFamily="65" charset="-120"/>
            </a:endParaRPr>
          </a:p>
          <a:p>
            <a:pPr>
              <a:buNone/>
            </a:pPr>
            <a:endParaRPr lang="zh-TW" altLang="zh-TW" sz="2600" b="1" dirty="0" smtClean="0">
              <a:solidFill>
                <a:srgbClr val="C73E23"/>
              </a:solidFill>
              <a:latin typeface="華康雅風體W3" pitchFamily="65" charset="-120"/>
              <a:ea typeface="華康雅風體W3" pitchFamily="65" charset="-120"/>
            </a:endParaRPr>
          </a:p>
          <a:p>
            <a:endParaRPr lang="zh-TW" alt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55576" y="0"/>
            <a:ext cx="7620000" cy="996528"/>
          </a:xfrm>
        </p:spPr>
        <p:txBody>
          <a:bodyPr/>
          <a:lstStyle/>
          <a:p>
            <a:r>
              <a:rPr lang="zh-TW" altLang="en-US" b="1" dirty="0" smtClean="0">
                <a:latin typeface="華康雅風體W3" pitchFamily="65" charset="-120"/>
                <a:ea typeface="華康雅風體W3" pitchFamily="65" charset="-120"/>
              </a:rPr>
              <a:t>智慧財產權題庫區</a:t>
            </a:r>
            <a:r>
              <a:rPr lang="en-US" altLang="zh-TW" b="1" dirty="0" smtClean="0">
                <a:latin typeface="華康雅風體W3" pitchFamily="65" charset="-120"/>
                <a:ea typeface="華康雅風體W3" pitchFamily="65" charset="-120"/>
              </a:rPr>
              <a:t>1(</a:t>
            </a:r>
            <a:r>
              <a:rPr lang="zh-TW" altLang="en-US" b="1" dirty="0" smtClean="0">
                <a:latin typeface="華康雅風體W3" pitchFamily="65" charset="-120"/>
                <a:ea typeface="華康雅風體W3" pitchFamily="65" charset="-120"/>
              </a:rPr>
              <a:t>選擇題</a:t>
            </a:r>
            <a:r>
              <a:rPr lang="en-US" altLang="zh-TW" b="1" dirty="0" smtClean="0">
                <a:latin typeface="華康雅風體W3" pitchFamily="65" charset="-120"/>
                <a:ea typeface="華康雅風體W3" pitchFamily="65" charset="-120"/>
              </a:rPr>
              <a:t>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51520" y="1052736"/>
            <a:ext cx="8496944" cy="5688632"/>
          </a:xfrm>
        </p:spPr>
        <p:txBody>
          <a:bodyPr>
            <a:noAutofit/>
          </a:bodyPr>
          <a:lstStyle/>
          <a:p>
            <a:pPr marL="1112838" indent="-1112838" algn="just">
              <a:spcAft>
                <a:spcPts val="1200"/>
              </a:spcAft>
              <a:buNone/>
            </a:pPr>
            <a:r>
              <a:rPr lang="en-US" altLang="zh-TW" b="1" dirty="0" smtClean="0">
                <a:solidFill>
                  <a:srgbClr val="C73E23"/>
                </a:solidFill>
                <a:latin typeface="華康雅風體W3" pitchFamily="65" charset="-120"/>
                <a:ea typeface="華康雅風體W3" pitchFamily="65" charset="-120"/>
              </a:rPr>
              <a:t>1.</a:t>
            </a:r>
            <a:r>
              <a:rPr lang="zh-TW" altLang="zh-TW" b="1" dirty="0" smtClean="0">
                <a:solidFill>
                  <a:srgbClr val="C73E23"/>
                </a:solidFill>
                <a:latin typeface="華康雅風體W3" pitchFamily="65" charset="-120"/>
                <a:ea typeface="華康雅風體W3" pitchFamily="65" charset="-120"/>
              </a:rPr>
              <a:t>（</a:t>
            </a:r>
            <a:r>
              <a:rPr lang="en-US" altLang="zh-TW" b="1" dirty="0" smtClean="0">
                <a:solidFill>
                  <a:srgbClr val="C73E23"/>
                </a:solidFill>
                <a:latin typeface="華康雅風體W3" pitchFamily="65" charset="-120"/>
                <a:ea typeface="華康雅風體W3" pitchFamily="65" charset="-120"/>
              </a:rPr>
              <a:t>2</a:t>
            </a:r>
            <a:r>
              <a:rPr lang="zh-TW" altLang="zh-TW" b="1" dirty="0" smtClean="0">
                <a:solidFill>
                  <a:srgbClr val="C73E23"/>
                </a:solidFill>
                <a:latin typeface="華康雅風體W3" pitchFamily="65" charset="-120"/>
                <a:ea typeface="華康雅風體W3" pitchFamily="65" charset="-120"/>
              </a:rPr>
              <a:t>）小明想上網拍賣王建民的公仔，但臨時無數位照相機，所以到他人的拍賣網頁下載同一公仔產品的照片，是否須要取得他人的授權</a:t>
            </a:r>
            <a:r>
              <a:rPr lang="zh-TW" altLang="zh-TW" b="1" dirty="0" smtClean="0">
                <a:solidFill>
                  <a:srgbClr val="C73E23"/>
                </a:solidFill>
                <a:latin typeface="華康雅風體W3" pitchFamily="65" charset="-120"/>
                <a:ea typeface="華康雅風體W3" pitchFamily="65" charset="-120"/>
              </a:rPr>
              <a:t>？</a:t>
            </a:r>
            <a:endParaRPr lang="en-US" altLang="zh-TW" b="1" dirty="0">
              <a:solidFill>
                <a:srgbClr val="C73E23"/>
              </a:solidFill>
              <a:latin typeface="華康雅風體W3" pitchFamily="65" charset="-120"/>
              <a:ea typeface="華康雅風體W3" pitchFamily="65" charset="-120"/>
            </a:endParaRPr>
          </a:p>
          <a:p>
            <a:pPr marL="1531938" indent="-457200" algn="just">
              <a:spcBef>
                <a:spcPts val="600"/>
              </a:spcBef>
              <a:buNone/>
            </a:pPr>
            <a:r>
              <a:rPr lang="en-US" altLang="zh-TW" b="1" dirty="0" smtClean="0">
                <a:solidFill>
                  <a:srgbClr val="C73E23"/>
                </a:solidFill>
                <a:latin typeface="華康雅風體W3" pitchFamily="65" charset="-120"/>
                <a:ea typeface="華康雅風體W3" pitchFamily="65" charset="-120"/>
              </a:rPr>
              <a:t>(</a:t>
            </a:r>
            <a:r>
              <a:rPr lang="en-US" altLang="zh-TW" b="1" dirty="0" smtClean="0">
                <a:solidFill>
                  <a:srgbClr val="C73E23"/>
                </a:solidFill>
                <a:latin typeface="華康雅風體W3" pitchFamily="65" charset="-120"/>
                <a:ea typeface="華康雅風體W3" pitchFamily="65" charset="-120"/>
              </a:rPr>
              <a:t>1)</a:t>
            </a:r>
            <a:r>
              <a:rPr lang="zh-TW" altLang="zh-TW" b="1" dirty="0" smtClean="0">
                <a:solidFill>
                  <a:srgbClr val="C73E23"/>
                </a:solidFill>
                <a:latin typeface="華康雅風體W3" pitchFamily="65" charset="-120"/>
                <a:ea typeface="華康雅風體W3" pitchFamily="65" charset="-120"/>
              </a:rPr>
              <a:t>不需要，數位傻瓜照相機拍出來的，只是照片，不是</a:t>
            </a:r>
            <a:r>
              <a:rPr lang="zh-TW" altLang="zh-TW" b="1" dirty="0" smtClean="0">
                <a:solidFill>
                  <a:srgbClr val="C73E23"/>
                </a:solidFill>
                <a:latin typeface="華康雅風體W3" pitchFamily="65" charset="-120"/>
                <a:ea typeface="華康雅風體W3" pitchFamily="65" charset="-120"/>
              </a:rPr>
              <a:t>攝影著作</a:t>
            </a:r>
            <a:r>
              <a:rPr lang="zh-TW" altLang="zh-TW" b="1" dirty="0" smtClean="0">
                <a:solidFill>
                  <a:srgbClr val="C73E23"/>
                </a:solidFill>
                <a:latin typeface="華康雅風體W3" pitchFamily="65" charset="-120"/>
                <a:ea typeface="華康雅風體W3" pitchFamily="65" charset="-120"/>
              </a:rPr>
              <a:t>，不受著作權法保護</a:t>
            </a:r>
            <a:r>
              <a:rPr lang="zh-TW" altLang="zh-TW" b="1" dirty="0" smtClean="0">
                <a:solidFill>
                  <a:srgbClr val="C73E23"/>
                </a:solidFill>
                <a:latin typeface="華康雅風體W3" pitchFamily="65" charset="-120"/>
                <a:ea typeface="華康雅風體W3" pitchFamily="65" charset="-120"/>
              </a:rPr>
              <a:t>。</a:t>
            </a:r>
            <a:endParaRPr lang="en-US" altLang="zh-TW" b="1" dirty="0" smtClean="0">
              <a:solidFill>
                <a:srgbClr val="C73E23"/>
              </a:solidFill>
              <a:latin typeface="華康雅風體W3" pitchFamily="65" charset="-120"/>
              <a:ea typeface="華康雅風體W3" pitchFamily="65" charset="-120"/>
            </a:endParaRPr>
          </a:p>
          <a:p>
            <a:pPr marL="1544638" indent="-469900" algn="just">
              <a:spcBef>
                <a:spcPts val="600"/>
              </a:spcBef>
              <a:spcAft>
                <a:spcPts val="1800"/>
              </a:spcAft>
              <a:buNone/>
            </a:pPr>
            <a:r>
              <a:rPr lang="en-US" altLang="zh-TW" b="1" dirty="0" smtClean="0">
                <a:solidFill>
                  <a:srgbClr val="C73E23"/>
                </a:solidFill>
                <a:latin typeface="華康雅風體W3" pitchFamily="65" charset="-120"/>
                <a:ea typeface="華康雅風體W3" pitchFamily="65" charset="-120"/>
              </a:rPr>
              <a:t>(2)</a:t>
            </a:r>
            <a:r>
              <a:rPr lang="zh-TW" altLang="zh-TW" b="1" dirty="0" smtClean="0">
                <a:solidFill>
                  <a:srgbClr val="C73E23"/>
                </a:solidFill>
                <a:latin typeface="華康雅風體W3" pitchFamily="65" charset="-120"/>
                <a:ea typeface="華康雅風體W3" pitchFamily="65" charset="-120"/>
              </a:rPr>
              <a:t>要喔，縱使是數位傻瓜相機拍出來的照片，只要符合最起碼的創意，仍是攝影著作，仍受著作權法保護。</a:t>
            </a:r>
            <a:endParaRPr lang="en-US" altLang="zh-TW" b="1" dirty="0" smtClean="0">
              <a:solidFill>
                <a:srgbClr val="C73E23"/>
              </a:solidFill>
              <a:latin typeface="華康雅風體W3" pitchFamily="65" charset="-120"/>
              <a:ea typeface="華康雅風體W3" pitchFamily="65" charset="-120"/>
            </a:endParaRPr>
          </a:p>
          <a:p>
            <a:pPr marL="1062038" indent="-1062038" algn="just">
              <a:spcAft>
                <a:spcPts val="1200"/>
              </a:spcAft>
              <a:buNone/>
            </a:pPr>
            <a:r>
              <a:rPr lang="en-US" altLang="zh-TW" b="1" dirty="0" smtClean="0">
                <a:solidFill>
                  <a:srgbClr val="C73E23"/>
                </a:solidFill>
                <a:latin typeface="華康雅風體W3" pitchFamily="65" charset="-120"/>
                <a:ea typeface="華康雅風體W3" pitchFamily="65" charset="-120"/>
              </a:rPr>
              <a:t>2</a:t>
            </a:r>
            <a:r>
              <a:rPr lang="en-US" altLang="zh-TW" b="1" dirty="0" smtClean="0">
                <a:solidFill>
                  <a:srgbClr val="C73E23"/>
                </a:solidFill>
                <a:latin typeface="華康雅風體W3" pitchFamily="65" charset="-120"/>
                <a:ea typeface="華康雅風體W3" pitchFamily="65" charset="-120"/>
              </a:rPr>
              <a:t>.</a:t>
            </a:r>
            <a:r>
              <a:rPr lang="zh-TW" altLang="zh-TW" b="1" dirty="0" smtClean="0">
                <a:solidFill>
                  <a:srgbClr val="C73E23"/>
                </a:solidFill>
                <a:latin typeface="華康雅風體W3" pitchFamily="65" charset="-120"/>
                <a:ea typeface="華康雅風體W3" pitchFamily="65" charset="-120"/>
              </a:rPr>
              <a:t>（</a:t>
            </a:r>
            <a:r>
              <a:rPr lang="en-US" altLang="zh-TW" b="1" dirty="0" smtClean="0">
                <a:solidFill>
                  <a:srgbClr val="C73E23"/>
                </a:solidFill>
                <a:latin typeface="華康雅風體W3" pitchFamily="65" charset="-120"/>
                <a:ea typeface="華康雅風體W3" pitchFamily="65" charset="-120"/>
              </a:rPr>
              <a:t>2</a:t>
            </a:r>
            <a:r>
              <a:rPr lang="zh-TW" altLang="zh-TW" b="1" dirty="0" smtClean="0">
                <a:solidFill>
                  <a:srgbClr val="C73E23"/>
                </a:solidFill>
                <a:latin typeface="華康雅風體W3" pitchFamily="65" charset="-120"/>
                <a:ea typeface="華康雅風體W3" pitchFamily="65" charset="-120"/>
              </a:rPr>
              <a:t>）阿九付費加入</a:t>
            </a:r>
            <a:r>
              <a:rPr lang="en-US" altLang="zh-TW" b="1" dirty="0" smtClean="0">
                <a:solidFill>
                  <a:srgbClr val="C73E23"/>
                </a:solidFill>
                <a:latin typeface="華康雅風體W3" pitchFamily="65" charset="-120"/>
                <a:ea typeface="華康雅風體W3" pitchFamily="65" charset="-120"/>
              </a:rPr>
              <a:t>P2P</a:t>
            </a:r>
            <a:r>
              <a:rPr lang="zh-TW" altLang="zh-TW" b="1" dirty="0" smtClean="0">
                <a:solidFill>
                  <a:srgbClr val="C73E23"/>
                </a:solidFill>
                <a:latin typeface="華康雅風體W3" pitchFamily="65" charset="-120"/>
                <a:ea typeface="華康雅風體W3" pitchFamily="65" charset="-120"/>
              </a:rPr>
              <a:t>會員，下載了好幾百首網友分享的歌曲來聽，也上傳歌曲讓別人分享，請問阿九會違法嗎？</a:t>
            </a:r>
            <a:endParaRPr lang="en-US" altLang="zh-TW" b="1" dirty="0" smtClean="0">
              <a:solidFill>
                <a:srgbClr val="C73E23"/>
              </a:solidFill>
              <a:latin typeface="華康雅風體W3" pitchFamily="65" charset="-120"/>
              <a:ea typeface="華康雅風體W3" pitchFamily="65" charset="-120"/>
            </a:endParaRPr>
          </a:p>
          <a:p>
            <a:pPr marL="808038" indent="266700" algn="just">
              <a:spcBef>
                <a:spcPts val="600"/>
              </a:spcBef>
              <a:buNone/>
            </a:pPr>
            <a:r>
              <a:rPr lang="en-US" altLang="zh-TW" b="1" dirty="0" smtClean="0">
                <a:solidFill>
                  <a:srgbClr val="C73E23"/>
                </a:solidFill>
                <a:latin typeface="華康雅風體W3" pitchFamily="65" charset="-120"/>
                <a:ea typeface="華康雅風體W3" pitchFamily="65" charset="-120"/>
              </a:rPr>
              <a:t>(</a:t>
            </a:r>
            <a:r>
              <a:rPr lang="en-US" altLang="zh-TW" b="1" dirty="0" smtClean="0">
                <a:solidFill>
                  <a:srgbClr val="C73E23"/>
                </a:solidFill>
                <a:latin typeface="華康雅風體W3" pitchFamily="65" charset="-120"/>
                <a:ea typeface="華康雅風體W3" pitchFamily="65" charset="-120"/>
              </a:rPr>
              <a:t>1)</a:t>
            </a:r>
            <a:r>
              <a:rPr lang="zh-TW" altLang="zh-TW" b="1" dirty="0" smtClean="0">
                <a:solidFill>
                  <a:srgbClr val="C73E23"/>
                </a:solidFill>
                <a:latin typeface="華康雅風體W3" pitchFamily="65" charset="-120"/>
                <a:ea typeface="華康雅風體W3" pitchFamily="65" charset="-120"/>
              </a:rPr>
              <a:t>當然不會，因為阿九已繳會費了。</a:t>
            </a:r>
          </a:p>
          <a:p>
            <a:pPr marL="1531938" indent="-457200" algn="just">
              <a:spcBef>
                <a:spcPts val="600"/>
              </a:spcBef>
              <a:buNone/>
            </a:pPr>
            <a:r>
              <a:rPr lang="en-US" altLang="zh-TW" b="1" dirty="0" smtClean="0">
                <a:solidFill>
                  <a:srgbClr val="C73E23"/>
                </a:solidFill>
                <a:latin typeface="華康雅風體W3" pitchFamily="65" charset="-120"/>
                <a:ea typeface="華康雅風體W3" pitchFamily="65" charset="-120"/>
              </a:rPr>
              <a:t>(</a:t>
            </a:r>
            <a:r>
              <a:rPr lang="en-US" altLang="zh-TW" b="1" dirty="0" smtClean="0">
                <a:solidFill>
                  <a:srgbClr val="C73E23"/>
                </a:solidFill>
                <a:latin typeface="華康雅風體W3" pitchFamily="65" charset="-120"/>
                <a:ea typeface="華康雅風體W3" pitchFamily="65" charset="-120"/>
              </a:rPr>
              <a:t>2)</a:t>
            </a:r>
            <a:r>
              <a:rPr lang="zh-TW" altLang="zh-TW" b="1" dirty="0" smtClean="0">
                <a:solidFill>
                  <a:srgbClr val="C73E23"/>
                </a:solidFill>
                <a:latin typeface="華康雅風體W3" pitchFamily="65" charset="-120"/>
                <a:ea typeface="華康雅風體W3" pitchFamily="65" charset="-120"/>
              </a:rPr>
              <a:t>繳交會費不等於合法授權，如果未經著作權人的授權，</a:t>
            </a:r>
            <a:r>
              <a:rPr lang="zh-TW" altLang="zh-TW" b="1" dirty="0" smtClean="0">
                <a:solidFill>
                  <a:srgbClr val="C73E23"/>
                </a:solidFill>
                <a:latin typeface="華康雅風體W3" pitchFamily="65" charset="-120"/>
                <a:ea typeface="華康雅風體W3" pitchFamily="65" charset="-120"/>
              </a:rPr>
              <a:t>仍然是</a:t>
            </a:r>
            <a:r>
              <a:rPr lang="zh-TW" altLang="zh-TW" b="1" dirty="0" smtClean="0">
                <a:solidFill>
                  <a:srgbClr val="C73E23"/>
                </a:solidFill>
                <a:latin typeface="華康雅風體W3" pitchFamily="65" charset="-120"/>
                <a:ea typeface="華康雅風體W3" pitchFamily="65" charset="-120"/>
              </a:rPr>
              <a:t>違法的。</a:t>
            </a:r>
          </a:p>
          <a:p>
            <a:pPr algn="just">
              <a:buNone/>
            </a:pPr>
            <a:endParaRPr lang="en-US" altLang="zh-TW" b="1" dirty="0" smtClean="0">
              <a:solidFill>
                <a:srgbClr val="C73E23"/>
              </a:solidFill>
              <a:latin typeface="華康雅風體W3" pitchFamily="65" charset="-120"/>
              <a:ea typeface="華康雅風體W3" pitchFamily="65" charset="-120"/>
            </a:endParaRPr>
          </a:p>
          <a:p>
            <a:pPr algn="just"/>
            <a:endParaRPr lang="zh-TW" alt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latin typeface="華康雅風體W3" pitchFamily="65" charset="-120"/>
                <a:ea typeface="華康雅風體W3" pitchFamily="65" charset="-120"/>
              </a:rPr>
              <a:t>智慧財產權題庫區</a:t>
            </a:r>
            <a:r>
              <a:rPr lang="en-US" altLang="zh-TW" b="1" dirty="0" smtClean="0">
                <a:latin typeface="華康雅風體W3" pitchFamily="65" charset="-120"/>
                <a:ea typeface="華康雅風體W3" pitchFamily="65" charset="-120"/>
              </a:rPr>
              <a:t>2(</a:t>
            </a:r>
            <a:r>
              <a:rPr lang="zh-TW" altLang="en-US" b="1" dirty="0" smtClean="0">
                <a:latin typeface="華康雅風體W3" pitchFamily="65" charset="-120"/>
                <a:ea typeface="華康雅風體W3" pitchFamily="65" charset="-120"/>
              </a:rPr>
              <a:t>選擇題</a:t>
            </a:r>
            <a:r>
              <a:rPr lang="en-US" altLang="zh-TW" b="1" dirty="0" smtClean="0">
                <a:latin typeface="華康雅風體W3" pitchFamily="65" charset="-120"/>
                <a:ea typeface="華康雅風體W3" pitchFamily="65" charset="-120"/>
              </a:rPr>
              <a:t>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74738" indent="-1074738">
              <a:buNone/>
            </a:pPr>
            <a:r>
              <a:rPr lang="en-US" altLang="zh-TW" b="1" dirty="0" smtClean="0">
                <a:solidFill>
                  <a:srgbClr val="C73E23"/>
                </a:solidFill>
                <a:latin typeface="華康雅風體W3" pitchFamily="65" charset="-120"/>
                <a:ea typeface="華康雅風體W3" pitchFamily="65" charset="-120"/>
              </a:rPr>
              <a:t>3.</a:t>
            </a:r>
            <a:r>
              <a:rPr lang="zh-TW" altLang="zh-TW" b="1" dirty="0" smtClean="0">
                <a:solidFill>
                  <a:srgbClr val="C73E23"/>
                </a:solidFill>
                <a:latin typeface="華康雅風體W3" pitchFamily="65" charset="-120"/>
                <a:ea typeface="華康雅風體W3" pitchFamily="65" charset="-120"/>
              </a:rPr>
              <a:t>（</a:t>
            </a:r>
            <a:r>
              <a:rPr lang="en-US" altLang="zh-TW" b="1" dirty="0" smtClean="0">
                <a:solidFill>
                  <a:srgbClr val="C73E23"/>
                </a:solidFill>
                <a:latin typeface="華康雅風體W3" pitchFamily="65" charset="-120"/>
                <a:ea typeface="華康雅風體W3" pitchFamily="65" charset="-120"/>
              </a:rPr>
              <a:t>1</a:t>
            </a:r>
            <a:r>
              <a:rPr lang="zh-TW" altLang="zh-TW" b="1" dirty="0" smtClean="0">
                <a:solidFill>
                  <a:srgbClr val="C73E23"/>
                </a:solidFill>
                <a:latin typeface="華康雅風體W3" pitchFamily="65" charset="-120"/>
                <a:ea typeface="華康雅風體W3" pitchFamily="65" charset="-120"/>
              </a:rPr>
              <a:t>）阿迪開了一家「生活咖啡店」，在店裡播放賣場買來的電影（家用版）以吸引客戶，請問是否違反著作權法？</a:t>
            </a:r>
            <a:endParaRPr lang="en-US" altLang="zh-TW" b="1" dirty="0" smtClean="0">
              <a:solidFill>
                <a:srgbClr val="C73E23"/>
              </a:solidFill>
              <a:latin typeface="華康雅風體W3" pitchFamily="65" charset="-120"/>
              <a:ea typeface="華康雅風體W3" pitchFamily="65" charset="-120"/>
            </a:endParaRPr>
          </a:p>
          <a:p>
            <a:pPr marL="1508125" indent="-469900" algn="just">
              <a:buNone/>
            </a:pPr>
            <a:r>
              <a:rPr lang="en-US" altLang="zh-TW" b="1" dirty="0" smtClean="0">
                <a:solidFill>
                  <a:srgbClr val="C73E23"/>
                </a:solidFill>
                <a:latin typeface="華康雅風體W3" pitchFamily="65" charset="-120"/>
                <a:ea typeface="華康雅風體W3" pitchFamily="65" charset="-120"/>
              </a:rPr>
              <a:t>(</a:t>
            </a:r>
            <a:r>
              <a:rPr lang="en-US" altLang="zh-TW" b="1" dirty="0" smtClean="0">
                <a:solidFill>
                  <a:srgbClr val="C73E23"/>
                </a:solidFill>
                <a:latin typeface="華康雅風體W3" pitchFamily="65" charset="-120"/>
                <a:ea typeface="華康雅風體W3" pitchFamily="65" charset="-120"/>
              </a:rPr>
              <a:t>1)</a:t>
            </a:r>
            <a:r>
              <a:rPr lang="zh-TW" altLang="zh-TW" b="1" dirty="0" smtClean="0">
                <a:solidFill>
                  <a:srgbClr val="C73E23"/>
                </a:solidFill>
                <a:latin typeface="華康雅風體W3" pitchFamily="65" charset="-120"/>
                <a:ea typeface="華康雅風體W3" pitchFamily="65" charset="-120"/>
              </a:rPr>
              <a:t>是，「家用版」就不能拿來當「營業用」（公開上映），將家用版電影任意放給公眾欣賞，是侵害著作財產權人的「公開上映權」的行為。</a:t>
            </a:r>
            <a:endParaRPr lang="en-US" altLang="zh-TW" b="1" dirty="0" smtClean="0">
              <a:solidFill>
                <a:srgbClr val="C73E23"/>
              </a:solidFill>
              <a:latin typeface="華康雅風體W3" pitchFamily="65" charset="-120"/>
              <a:ea typeface="華康雅風體W3" pitchFamily="65" charset="-120"/>
            </a:endParaRPr>
          </a:p>
          <a:p>
            <a:pPr marL="1495425" indent="-457200">
              <a:spcBef>
                <a:spcPts val="600"/>
              </a:spcBef>
              <a:buNone/>
            </a:pPr>
            <a:r>
              <a:rPr lang="en-US" altLang="zh-TW" b="1" dirty="0" smtClean="0">
                <a:solidFill>
                  <a:srgbClr val="C73E23"/>
                </a:solidFill>
                <a:latin typeface="華康雅風體W3" pitchFamily="65" charset="-120"/>
                <a:ea typeface="華康雅風體W3" pitchFamily="65" charset="-120"/>
              </a:rPr>
              <a:t>(</a:t>
            </a:r>
            <a:r>
              <a:rPr lang="en-US" altLang="zh-TW" b="1" dirty="0" smtClean="0">
                <a:solidFill>
                  <a:srgbClr val="C73E23"/>
                </a:solidFill>
                <a:latin typeface="華康雅風體W3" pitchFamily="65" charset="-120"/>
                <a:ea typeface="華康雅風體W3" pitchFamily="65" charset="-120"/>
              </a:rPr>
              <a:t>2)</a:t>
            </a:r>
            <a:r>
              <a:rPr lang="zh-TW" altLang="zh-TW" b="1" dirty="0" smtClean="0">
                <a:solidFill>
                  <a:srgbClr val="C73E23"/>
                </a:solidFill>
                <a:latin typeface="華康雅風體W3" pitchFamily="65" charset="-120"/>
                <a:ea typeface="華康雅風體W3" pitchFamily="65" charset="-120"/>
              </a:rPr>
              <a:t>沒有吧，片子是花錢買來的，而且是正版，當然有權播放。</a:t>
            </a:r>
            <a:endParaRPr lang="en-US" altLang="zh-TW" b="1" dirty="0" smtClean="0">
              <a:solidFill>
                <a:srgbClr val="C73E23"/>
              </a:solidFill>
              <a:latin typeface="華康雅風體W3" pitchFamily="65" charset="-120"/>
              <a:ea typeface="華康雅風體W3" pitchFamily="65" charset="-120"/>
            </a:endParaRPr>
          </a:p>
          <a:p>
            <a:pPr>
              <a:buNone/>
            </a:pPr>
            <a:endParaRPr lang="zh-TW" altLang="zh-TW" b="1" dirty="0" smtClean="0">
              <a:solidFill>
                <a:srgbClr val="C73E23"/>
              </a:solidFill>
              <a:latin typeface="華康雅風體W3" pitchFamily="65" charset="-120"/>
              <a:ea typeface="華康雅風體W3" pitchFamily="65" charset="-12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latin typeface="華康雅風體W3" pitchFamily="65" charset="-120"/>
                <a:ea typeface="華康雅風體W3" pitchFamily="65" charset="-120"/>
              </a:rPr>
              <a:t>智慧財產權題庫區</a:t>
            </a:r>
            <a:r>
              <a:rPr lang="en-US" altLang="zh-TW" b="1" dirty="0" smtClean="0">
                <a:latin typeface="華康雅風體W3" pitchFamily="65" charset="-120"/>
                <a:ea typeface="華康雅風體W3" pitchFamily="65" charset="-120"/>
              </a:rPr>
              <a:t>3(</a:t>
            </a:r>
            <a:r>
              <a:rPr lang="zh-TW" altLang="en-US" b="1" dirty="0" smtClean="0">
                <a:latin typeface="華康雅風體W3" pitchFamily="65" charset="-120"/>
                <a:ea typeface="華康雅風體W3" pitchFamily="65" charset="-120"/>
              </a:rPr>
              <a:t>選擇題</a:t>
            </a:r>
            <a:r>
              <a:rPr lang="en-US" altLang="zh-TW" b="1" dirty="0" smtClean="0">
                <a:latin typeface="華康雅風體W3" pitchFamily="65" charset="-120"/>
                <a:ea typeface="華康雅風體W3" pitchFamily="65" charset="-120"/>
              </a:rPr>
              <a:t>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927100" indent="-927100">
              <a:buNone/>
            </a:pPr>
            <a:r>
              <a:rPr lang="en-US" altLang="zh-TW" b="1" dirty="0" smtClean="0">
                <a:solidFill>
                  <a:srgbClr val="C73E23"/>
                </a:solidFill>
                <a:latin typeface="華康雅風體W3" pitchFamily="65" charset="-120"/>
                <a:ea typeface="華康雅風體W3" pitchFamily="65" charset="-120"/>
              </a:rPr>
              <a:t>4.</a:t>
            </a:r>
            <a:r>
              <a:rPr lang="en-US" altLang="zh-TW" b="1" dirty="0">
                <a:solidFill>
                  <a:srgbClr val="C73E23"/>
                </a:solidFill>
                <a:latin typeface="華康雅風體W3" pitchFamily="65" charset="-120"/>
                <a:ea typeface="華康雅風體W3" pitchFamily="65" charset="-120"/>
              </a:rPr>
              <a:t>(</a:t>
            </a:r>
            <a:r>
              <a:rPr lang="zh-TW" altLang="zh-TW" b="1" dirty="0" smtClean="0">
                <a:solidFill>
                  <a:srgbClr val="C73E23"/>
                </a:solidFill>
                <a:latin typeface="華康雅風體W3" pitchFamily="65" charset="-120"/>
                <a:ea typeface="華康雅風體W3" pitchFamily="65" charset="-120"/>
              </a:rPr>
              <a:t>５</a:t>
            </a:r>
            <a:r>
              <a:rPr lang="en-US" altLang="zh-TW" b="1" dirty="0" smtClean="0">
                <a:solidFill>
                  <a:srgbClr val="C73E23"/>
                </a:solidFill>
                <a:latin typeface="華康雅風體W3" pitchFamily="65" charset="-120"/>
                <a:ea typeface="華康雅風體W3" pitchFamily="65" charset="-120"/>
              </a:rPr>
              <a:t>)</a:t>
            </a:r>
            <a:r>
              <a:rPr lang="zh-TW" altLang="zh-TW" b="1" dirty="0" smtClean="0">
                <a:solidFill>
                  <a:srgbClr val="C73E23"/>
                </a:solidFill>
                <a:latin typeface="華康雅風體W3" pitchFamily="65" charset="-120"/>
                <a:ea typeface="華康雅風體W3" pitchFamily="65" charset="-120"/>
              </a:rPr>
              <a:t>著作</a:t>
            </a:r>
            <a:r>
              <a:rPr lang="zh-TW" altLang="zh-TW" b="1" dirty="0" smtClean="0">
                <a:solidFill>
                  <a:srgbClr val="C73E23"/>
                </a:solidFill>
                <a:latin typeface="華康雅風體W3" pitchFamily="65" charset="-120"/>
                <a:ea typeface="華康雅風體W3" pitchFamily="65" charset="-120"/>
              </a:rPr>
              <a:t>的利用是否合於合理使用，其判斷的基準為何</a:t>
            </a:r>
            <a:r>
              <a:rPr lang="zh-TW" altLang="zh-TW" b="1" dirty="0" smtClean="0">
                <a:solidFill>
                  <a:srgbClr val="C73E23"/>
                </a:solidFill>
                <a:latin typeface="華康雅風體W3" pitchFamily="65" charset="-120"/>
                <a:ea typeface="華康雅風體W3" pitchFamily="65" charset="-120"/>
              </a:rPr>
              <a:t>？</a:t>
            </a:r>
            <a:endParaRPr lang="en-US" altLang="zh-TW" b="1" dirty="0" smtClean="0">
              <a:solidFill>
                <a:srgbClr val="C73E23"/>
              </a:solidFill>
              <a:latin typeface="華康雅風體W3" pitchFamily="65" charset="-120"/>
              <a:ea typeface="華康雅風體W3" pitchFamily="65" charset="-120"/>
            </a:endParaRPr>
          </a:p>
          <a:p>
            <a:pPr marL="0" indent="939800">
              <a:buNone/>
            </a:pPr>
            <a:r>
              <a:rPr lang="en-US" altLang="zh-TW" b="1" dirty="0" smtClean="0">
                <a:solidFill>
                  <a:srgbClr val="C73E23"/>
                </a:solidFill>
                <a:latin typeface="華康雅風體W3" pitchFamily="65" charset="-120"/>
                <a:ea typeface="華康雅風體W3" pitchFamily="65" charset="-120"/>
              </a:rPr>
              <a:t>(1)</a:t>
            </a:r>
            <a:r>
              <a:rPr lang="zh-TW" altLang="zh-TW" b="1" dirty="0" smtClean="0">
                <a:solidFill>
                  <a:srgbClr val="C73E23"/>
                </a:solidFill>
                <a:latin typeface="華康雅風體W3" pitchFamily="65" charset="-120"/>
                <a:ea typeface="華康雅風體W3" pitchFamily="65" charset="-120"/>
              </a:rPr>
              <a:t>著作利用的目的是營利性，還是非營利性</a:t>
            </a:r>
            <a:r>
              <a:rPr lang="en-US" altLang="zh-TW" b="1" dirty="0" smtClean="0">
                <a:solidFill>
                  <a:srgbClr val="C73E23"/>
                </a:solidFill>
                <a:latin typeface="華康雅風體W3" pitchFamily="65" charset="-120"/>
                <a:ea typeface="華康雅風體W3" pitchFamily="65" charset="-120"/>
              </a:rPr>
              <a:t>  </a:t>
            </a:r>
          </a:p>
          <a:p>
            <a:pPr marL="0" lvl="0" indent="939800">
              <a:lnSpc>
                <a:spcPct val="50000"/>
              </a:lnSpc>
              <a:buNone/>
            </a:pPr>
            <a:r>
              <a:rPr lang="en-US" altLang="zh-TW" b="1" dirty="0" smtClean="0">
                <a:solidFill>
                  <a:srgbClr val="C73E23"/>
                </a:solidFill>
                <a:latin typeface="華康雅風體W3" pitchFamily="65" charset="-120"/>
                <a:ea typeface="華康雅風體W3" pitchFamily="65" charset="-120"/>
              </a:rPr>
              <a:t>(</a:t>
            </a:r>
            <a:r>
              <a:rPr lang="en-US" altLang="zh-TW" b="1" dirty="0" smtClean="0">
                <a:solidFill>
                  <a:srgbClr val="C73E23"/>
                </a:solidFill>
                <a:latin typeface="華康雅風體W3" pitchFamily="65" charset="-120"/>
                <a:ea typeface="華康雅風體W3" pitchFamily="65" charset="-120"/>
              </a:rPr>
              <a:t>2)</a:t>
            </a:r>
            <a:r>
              <a:rPr lang="zh-TW" altLang="zh-TW" b="1" dirty="0" smtClean="0">
                <a:solidFill>
                  <a:srgbClr val="C73E23"/>
                </a:solidFill>
                <a:latin typeface="華康雅風體W3" pitchFamily="65" charset="-120"/>
                <a:ea typeface="華康雅風體W3" pitchFamily="65" charset="-120"/>
              </a:rPr>
              <a:t>著作是否已公開發表</a:t>
            </a:r>
          </a:p>
          <a:p>
            <a:pPr marL="0" lvl="0" indent="927100" algn="just">
              <a:lnSpc>
                <a:spcPct val="50000"/>
              </a:lnSpc>
              <a:buNone/>
            </a:pPr>
            <a:r>
              <a:rPr lang="en-US" altLang="zh-TW" b="1" dirty="0" smtClean="0">
                <a:solidFill>
                  <a:srgbClr val="C73E23"/>
                </a:solidFill>
                <a:latin typeface="華康雅風體W3" pitchFamily="65" charset="-120"/>
                <a:ea typeface="華康雅風體W3" pitchFamily="65" charset="-120"/>
              </a:rPr>
              <a:t>(</a:t>
            </a:r>
            <a:r>
              <a:rPr lang="en-US" altLang="zh-TW" b="1" dirty="0" smtClean="0">
                <a:solidFill>
                  <a:srgbClr val="C73E23"/>
                </a:solidFill>
                <a:latin typeface="華康雅風體W3" pitchFamily="65" charset="-120"/>
                <a:ea typeface="華康雅風體W3" pitchFamily="65" charset="-120"/>
              </a:rPr>
              <a:t>3)</a:t>
            </a:r>
            <a:r>
              <a:rPr lang="zh-TW" altLang="zh-TW" b="1" dirty="0" smtClean="0">
                <a:solidFill>
                  <a:srgbClr val="C73E23"/>
                </a:solidFill>
                <a:latin typeface="華康雅風體W3" pitchFamily="65" charset="-120"/>
                <a:ea typeface="華康雅風體W3" pitchFamily="65" charset="-120"/>
              </a:rPr>
              <a:t>著作利用的量佔整個著作的比例高還是低</a:t>
            </a:r>
            <a:r>
              <a:rPr lang="en-US" altLang="zh-TW" b="1" dirty="0" smtClean="0">
                <a:solidFill>
                  <a:srgbClr val="C73E23"/>
                </a:solidFill>
                <a:latin typeface="華康雅風體W3" pitchFamily="65" charset="-120"/>
                <a:ea typeface="華康雅風體W3" pitchFamily="65" charset="-120"/>
              </a:rPr>
              <a:t>  </a:t>
            </a:r>
            <a:endParaRPr lang="en-US" altLang="zh-TW" b="1" dirty="0">
              <a:solidFill>
                <a:srgbClr val="C73E23"/>
              </a:solidFill>
              <a:latin typeface="華康雅風體W3" pitchFamily="65" charset="-120"/>
              <a:ea typeface="華康雅風體W3" pitchFamily="65" charset="-120"/>
            </a:endParaRPr>
          </a:p>
          <a:p>
            <a:pPr marL="0" lvl="0" indent="950913" algn="just">
              <a:lnSpc>
                <a:spcPct val="50000"/>
              </a:lnSpc>
              <a:buNone/>
            </a:pPr>
            <a:r>
              <a:rPr lang="en-US" altLang="zh-TW" b="1" dirty="0" smtClean="0">
                <a:solidFill>
                  <a:srgbClr val="C73E23"/>
                </a:solidFill>
                <a:latin typeface="華康雅風體W3" pitchFamily="65" charset="-120"/>
                <a:ea typeface="華康雅風體W3" pitchFamily="65" charset="-120"/>
              </a:rPr>
              <a:t>(</a:t>
            </a:r>
            <a:r>
              <a:rPr lang="en-US" altLang="zh-TW" b="1" dirty="0" smtClean="0">
                <a:solidFill>
                  <a:srgbClr val="C73E23"/>
                </a:solidFill>
                <a:latin typeface="華康雅風體W3" pitchFamily="65" charset="-120"/>
                <a:ea typeface="華康雅風體W3" pitchFamily="65" charset="-120"/>
              </a:rPr>
              <a:t>4)</a:t>
            </a:r>
            <a:r>
              <a:rPr lang="zh-TW" altLang="zh-TW" b="1" dirty="0" smtClean="0">
                <a:solidFill>
                  <a:srgbClr val="C73E23"/>
                </a:solidFill>
                <a:latin typeface="華康雅風體W3" pitchFamily="65" charset="-120"/>
                <a:ea typeface="華康雅風體W3" pitchFamily="65" charset="-120"/>
              </a:rPr>
              <a:t>著作利用的結果是否會造成市場替代</a:t>
            </a:r>
            <a:r>
              <a:rPr lang="zh-TW" altLang="zh-TW" b="1" dirty="0" smtClean="0">
                <a:solidFill>
                  <a:srgbClr val="C73E23"/>
                </a:solidFill>
                <a:latin typeface="華康雅風體W3" pitchFamily="65" charset="-120"/>
                <a:ea typeface="華康雅風體W3" pitchFamily="65" charset="-120"/>
              </a:rPr>
              <a:t>效應</a:t>
            </a:r>
            <a:endParaRPr lang="en-US" altLang="zh-TW" b="1" dirty="0">
              <a:solidFill>
                <a:srgbClr val="C73E23"/>
              </a:solidFill>
              <a:latin typeface="華康雅風體W3" pitchFamily="65" charset="-120"/>
              <a:ea typeface="華康雅風體W3" pitchFamily="65" charset="-120"/>
            </a:endParaRPr>
          </a:p>
          <a:p>
            <a:pPr marL="0" lvl="0" indent="950913" algn="just">
              <a:lnSpc>
                <a:spcPct val="50000"/>
              </a:lnSpc>
              <a:buNone/>
            </a:pPr>
            <a:r>
              <a:rPr lang="en-US" altLang="zh-TW" b="1" dirty="0" smtClean="0">
                <a:solidFill>
                  <a:srgbClr val="C73E23"/>
                </a:solidFill>
                <a:latin typeface="華康雅風體W3" pitchFamily="65" charset="-120"/>
                <a:ea typeface="華康雅風體W3" pitchFamily="65" charset="-120"/>
              </a:rPr>
              <a:t>(</a:t>
            </a:r>
            <a:r>
              <a:rPr lang="en-US" altLang="zh-TW" b="1" dirty="0" smtClean="0">
                <a:solidFill>
                  <a:srgbClr val="C73E23"/>
                </a:solidFill>
                <a:latin typeface="華康雅風體W3" pitchFamily="65" charset="-120"/>
                <a:ea typeface="華康雅風體W3" pitchFamily="65" charset="-120"/>
              </a:rPr>
              <a:t>5)</a:t>
            </a:r>
            <a:r>
              <a:rPr lang="zh-TW" altLang="zh-TW" b="1" dirty="0" smtClean="0">
                <a:solidFill>
                  <a:srgbClr val="C73E23"/>
                </a:solidFill>
                <a:latin typeface="華康雅風體W3" pitchFamily="65" charset="-120"/>
                <a:ea typeface="華康雅風體W3" pitchFamily="65" charset="-120"/>
              </a:rPr>
              <a:t>以上</a:t>
            </a:r>
            <a:r>
              <a:rPr lang="en-US" altLang="zh-TW" b="1" dirty="0" smtClean="0">
                <a:solidFill>
                  <a:srgbClr val="C73E23"/>
                </a:solidFill>
                <a:latin typeface="華康雅風體W3" pitchFamily="65" charset="-120"/>
                <a:ea typeface="華康雅風體W3" pitchFamily="65" charset="-120"/>
              </a:rPr>
              <a:t>4</a:t>
            </a:r>
            <a:r>
              <a:rPr lang="zh-TW" altLang="zh-TW" b="1" dirty="0" smtClean="0">
                <a:solidFill>
                  <a:srgbClr val="C73E23"/>
                </a:solidFill>
                <a:latin typeface="華康雅風體W3" pitchFamily="65" charset="-120"/>
                <a:ea typeface="華康雅風體W3" pitchFamily="65" charset="-120"/>
              </a:rPr>
              <a:t>種情形都應判斷</a:t>
            </a:r>
          </a:p>
          <a:p>
            <a:endParaRPr lang="zh-TW" altLang="zh-TW" b="1" dirty="0" smtClean="0">
              <a:solidFill>
                <a:srgbClr val="C73E23"/>
              </a:solidFill>
              <a:latin typeface="華康雅風體W3" pitchFamily="65" charset="-120"/>
              <a:ea typeface="華康雅風體W3" pitchFamily="65" charset="-12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8200" y="1988840"/>
            <a:ext cx="7620000" cy="1397000"/>
          </a:xfrm>
        </p:spPr>
        <p:txBody>
          <a:bodyPr>
            <a:normAutofit/>
          </a:bodyPr>
          <a:lstStyle/>
          <a:p>
            <a:r>
              <a:rPr lang="zh-TW" altLang="en-US" b="1" dirty="0" smtClean="0">
                <a:latin typeface="華康雅風體W3" pitchFamily="65" charset="-120"/>
                <a:ea typeface="華康雅風體W3" pitchFamily="65" charset="-120"/>
              </a:rPr>
              <a:t>更多問題及解答請再參考經濟部智慧財產局網站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3645024"/>
            <a:ext cx="7620000" cy="4470400"/>
          </a:xfrm>
        </p:spPr>
        <p:txBody>
          <a:bodyPr/>
          <a:lstStyle/>
          <a:p>
            <a:pPr algn="ctr">
              <a:lnSpc>
                <a:spcPct val="90000"/>
              </a:lnSpc>
              <a:buNone/>
              <a:defRPr/>
            </a:pPr>
            <a:r>
              <a:rPr lang="zh-TW" altLang="en-US" b="1" dirty="0" smtClean="0">
                <a:solidFill>
                  <a:srgbClr val="7030A0"/>
                </a:solidFill>
                <a:latin typeface="華康雅風體W3" pitchFamily="65" charset="-120"/>
                <a:ea typeface="華康雅風體W3" pitchFamily="65" charset="-120"/>
              </a:rPr>
              <a:t>經濟部智慧財產局</a:t>
            </a:r>
            <a:endParaRPr lang="en-US" altLang="zh-TW" b="1" dirty="0" smtClean="0">
              <a:solidFill>
                <a:srgbClr val="7030A0"/>
              </a:solidFill>
              <a:latin typeface="華康雅風體W3" pitchFamily="65" charset="-120"/>
              <a:ea typeface="華康雅風體W3" pitchFamily="65" charset="-120"/>
            </a:endParaRPr>
          </a:p>
          <a:p>
            <a:pPr algn="ctr">
              <a:lnSpc>
                <a:spcPct val="90000"/>
              </a:lnSpc>
              <a:buNone/>
              <a:defRPr/>
            </a:pPr>
            <a:r>
              <a:rPr lang="en-US" altLang="zh-TW" b="1" dirty="0" smtClean="0">
                <a:solidFill>
                  <a:srgbClr val="7030A0"/>
                </a:solidFill>
                <a:latin typeface="華康雅風體W3" pitchFamily="65" charset="-120"/>
                <a:ea typeface="華康雅風體W3" pitchFamily="65" charset="-120"/>
                <a:hlinkClick r:id="rId2"/>
              </a:rPr>
              <a:t>http://www.tipo.gov.tw/</a:t>
            </a:r>
            <a:endParaRPr lang="en-US" altLang="zh-TW" b="1" dirty="0" smtClean="0">
              <a:solidFill>
                <a:srgbClr val="7030A0"/>
              </a:solidFill>
              <a:latin typeface="華康雅風體W3" pitchFamily="65" charset="-120"/>
              <a:ea typeface="華康雅風體W3" pitchFamily="65" charset="-120"/>
            </a:endParaRPr>
          </a:p>
          <a:p>
            <a:endParaRPr lang="zh-TW" alt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latin typeface="華康雅風體W3" pitchFamily="65" charset="-120"/>
                <a:ea typeface="華康雅風體W3" pitchFamily="65" charset="-120"/>
              </a:rPr>
              <a:t>資料來源</a:t>
            </a:r>
            <a:endParaRPr lang="zh-TW" altLang="en-US" b="1" dirty="0">
              <a:latin typeface="華康雅風體W3" pitchFamily="65" charset="-120"/>
              <a:ea typeface="華康雅風體W3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altLang="zh-TW" b="1" dirty="0" smtClean="0">
                <a:latin typeface="華康雅風體W3" pitchFamily="65" charset="-120"/>
                <a:ea typeface="華康雅風體W3" pitchFamily="65" charset="-120"/>
                <a:cs typeface="Times New Roman" panose="02020603050405020304" pitchFamily="18" charset="0"/>
                <a:hlinkClick r:id="rId2"/>
              </a:rPr>
              <a:t>http://www.tipo.gov.tw/np.asp?ctNode=6975&amp;mp=1</a:t>
            </a:r>
          </a:p>
          <a:p>
            <a:pPr algn="just">
              <a:lnSpc>
                <a:spcPct val="80000"/>
              </a:lnSpc>
              <a:buNone/>
            </a:pPr>
            <a:r>
              <a:rPr lang="en-US" altLang="zh-TW" b="1" dirty="0" smtClean="0">
                <a:latin typeface="華康雅風體W3" pitchFamily="65" charset="-120"/>
                <a:ea typeface="華康雅風體W3" pitchFamily="65" charset="-120"/>
              </a:rPr>
              <a:t>   </a:t>
            </a:r>
            <a:r>
              <a:rPr lang="en-US" altLang="zh-TW" b="1" dirty="0" smtClean="0">
                <a:solidFill>
                  <a:srgbClr val="7030A0"/>
                </a:solidFill>
                <a:latin typeface="華康雅風體W3" pitchFamily="65" charset="-120"/>
                <a:ea typeface="華康雅風體W3" pitchFamily="65" charset="-120"/>
              </a:rPr>
              <a:t>(</a:t>
            </a:r>
            <a:r>
              <a:rPr lang="zh-TW" altLang="en-US" b="1" dirty="0" smtClean="0">
                <a:solidFill>
                  <a:srgbClr val="7030A0"/>
                </a:solidFill>
                <a:latin typeface="華康雅風體W3" pitchFamily="65" charset="-120"/>
                <a:ea typeface="華康雅風體W3" pitchFamily="65" charset="-120"/>
              </a:rPr>
              <a:t>經濟部智慧財產局</a:t>
            </a:r>
            <a:r>
              <a:rPr lang="en-US" altLang="zh-TW" b="1" dirty="0" smtClean="0">
                <a:solidFill>
                  <a:srgbClr val="7030A0"/>
                </a:solidFill>
                <a:latin typeface="華康雅風體W3" pitchFamily="65" charset="-120"/>
                <a:ea typeface="華康雅風體W3" pitchFamily="65" charset="-120"/>
              </a:rPr>
              <a:t>/</a:t>
            </a:r>
            <a:r>
              <a:rPr lang="zh-TW" altLang="en-US" b="1" dirty="0" smtClean="0">
                <a:solidFill>
                  <a:srgbClr val="7030A0"/>
                </a:solidFill>
                <a:latin typeface="華康雅風體W3" pitchFamily="65" charset="-120"/>
                <a:ea typeface="華康雅風體W3" pitchFamily="65" charset="-120"/>
              </a:rPr>
              <a:t>我想</a:t>
            </a:r>
            <a:r>
              <a:rPr lang="en-US" altLang="zh-TW" b="1" dirty="0" smtClean="0">
                <a:solidFill>
                  <a:srgbClr val="7030A0"/>
                </a:solidFill>
                <a:latin typeface="華康雅風體W3" pitchFamily="65" charset="-120"/>
                <a:ea typeface="華康雅風體W3" pitchFamily="65" charset="-120"/>
              </a:rPr>
              <a:t>…/</a:t>
            </a:r>
            <a:r>
              <a:rPr lang="zh-TW" altLang="en-US" b="1" dirty="0" smtClean="0">
                <a:solidFill>
                  <a:srgbClr val="7030A0"/>
                </a:solidFill>
                <a:latin typeface="華康雅風體W3" pitchFamily="65" charset="-120"/>
                <a:ea typeface="華康雅風體W3" pitchFamily="65" charset="-120"/>
              </a:rPr>
              <a:t>著作權快速連結</a:t>
            </a:r>
            <a:r>
              <a:rPr lang="en-US" altLang="zh-TW" b="1" dirty="0" smtClean="0">
                <a:solidFill>
                  <a:srgbClr val="7030A0"/>
                </a:solidFill>
                <a:latin typeface="華康雅風體W3" pitchFamily="65" charset="-120"/>
                <a:ea typeface="華康雅風體W3" pitchFamily="65" charset="-120"/>
              </a:rPr>
              <a:t>/8.</a:t>
            </a:r>
            <a:r>
              <a:rPr lang="zh-TW" altLang="en-US" b="1" dirty="0" smtClean="0">
                <a:solidFill>
                  <a:srgbClr val="7030A0"/>
                </a:solidFill>
                <a:latin typeface="華康雅風體W3" pitchFamily="65" charset="-120"/>
                <a:ea typeface="華康雅風體W3" pitchFamily="65" charset="-120"/>
              </a:rPr>
              <a:t>著作權教育宣導廣告</a:t>
            </a:r>
            <a:r>
              <a:rPr lang="en-US" altLang="zh-TW" b="1" dirty="0" smtClean="0">
                <a:solidFill>
                  <a:srgbClr val="7030A0"/>
                </a:solidFill>
                <a:latin typeface="華康雅風體W3" pitchFamily="65" charset="-120"/>
                <a:ea typeface="華康雅風體W3" pitchFamily="65" charset="-120"/>
              </a:rPr>
              <a:t>/</a:t>
            </a:r>
            <a:r>
              <a:rPr lang="zh-TW" altLang="en-US" b="1" dirty="0" smtClean="0">
                <a:solidFill>
                  <a:srgbClr val="7030A0"/>
                </a:solidFill>
                <a:latin typeface="華康雅風體W3" pitchFamily="65" charset="-120"/>
                <a:ea typeface="華康雅風體W3" pitchFamily="65" charset="-120"/>
              </a:rPr>
              <a:t>著作權基本觀念</a:t>
            </a:r>
            <a:r>
              <a:rPr lang="en-US" altLang="zh-TW" b="1" dirty="0" smtClean="0">
                <a:solidFill>
                  <a:srgbClr val="7030A0"/>
                </a:solidFill>
                <a:latin typeface="華康雅風體W3" pitchFamily="65" charset="-120"/>
                <a:ea typeface="華康雅風體W3" pitchFamily="65" charset="-120"/>
              </a:rPr>
              <a:t>/1.</a:t>
            </a:r>
            <a:r>
              <a:rPr lang="zh-TW" altLang="en-US" b="1" dirty="0" smtClean="0">
                <a:solidFill>
                  <a:srgbClr val="7030A0"/>
                </a:solidFill>
                <a:latin typeface="華康雅風體W3" pitchFamily="65" charset="-120"/>
                <a:ea typeface="華康雅風體W3" pitchFamily="65" charset="-120"/>
              </a:rPr>
              <a:t>著作權小百科</a:t>
            </a:r>
            <a:r>
              <a:rPr lang="en-US" altLang="zh-TW" b="1" dirty="0" smtClean="0">
                <a:solidFill>
                  <a:srgbClr val="7030A0"/>
                </a:solidFill>
                <a:latin typeface="華康雅風體W3" pitchFamily="65" charset="-120"/>
                <a:ea typeface="華康雅風體W3" pitchFamily="65" charset="-120"/>
              </a:rPr>
              <a:t>/2.</a:t>
            </a:r>
            <a:r>
              <a:rPr lang="zh-TW" altLang="en-US" b="1" dirty="0" smtClean="0">
                <a:solidFill>
                  <a:srgbClr val="7030A0"/>
                </a:solidFill>
                <a:latin typeface="華康雅風體W3" pitchFamily="65" charset="-120"/>
                <a:ea typeface="華康雅風體W3" pitchFamily="65" charset="-120"/>
              </a:rPr>
              <a:t>圖書館著作權小百科</a:t>
            </a:r>
            <a:r>
              <a:rPr lang="en-US" altLang="zh-TW" b="1" dirty="0" smtClean="0">
                <a:solidFill>
                  <a:srgbClr val="7030A0"/>
                </a:solidFill>
                <a:latin typeface="華康雅風體W3" pitchFamily="65" charset="-120"/>
                <a:ea typeface="華康雅風體W3" pitchFamily="65" charset="-120"/>
              </a:rPr>
              <a:t>/3.</a:t>
            </a:r>
            <a:r>
              <a:rPr lang="zh-TW" altLang="en-US" b="1" dirty="0" smtClean="0">
                <a:solidFill>
                  <a:srgbClr val="7030A0"/>
                </a:solidFill>
                <a:latin typeface="華康雅風體W3" pitchFamily="65" charset="-120"/>
                <a:ea typeface="華康雅風體W3" pitchFamily="65" charset="-120"/>
              </a:rPr>
              <a:t>著作權生活通續集</a:t>
            </a:r>
            <a:r>
              <a:rPr lang="en-US" altLang="zh-TW" b="1" dirty="0" smtClean="0">
                <a:solidFill>
                  <a:srgbClr val="7030A0"/>
                </a:solidFill>
                <a:latin typeface="華康雅風體W3" pitchFamily="65" charset="-120"/>
                <a:ea typeface="華康雅風體W3" pitchFamily="65" charset="-120"/>
              </a:rPr>
              <a:t>/6.</a:t>
            </a:r>
            <a:r>
              <a:rPr lang="zh-TW" altLang="en-US" b="1" dirty="0" smtClean="0">
                <a:solidFill>
                  <a:srgbClr val="7030A0"/>
                </a:solidFill>
                <a:latin typeface="華康雅風體W3" pitchFamily="65" charset="-120"/>
                <a:ea typeface="華康雅風體W3" pitchFamily="65" charset="-120"/>
              </a:rPr>
              <a:t>著作權生活通</a:t>
            </a:r>
            <a:r>
              <a:rPr lang="en-US" altLang="zh-TW" b="1" dirty="0" smtClean="0">
                <a:solidFill>
                  <a:srgbClr val="7030A0"/>
                </a:solidFill>
                <a:latin typeface="華康雅風體W3" pitchFamily="65" charset="-120"/>
                <a:ea typeface="華康雅風體W3" pitchFamily="65" charset="-120"/>
              </a:rPr>
              <a:t>/8.</a:t>
            </a:r>
            <a:r>
              <a:rPr lang="zh-TW" altLang="en-US" b="1" dirty="0" smtClean="0">
                <a:solidFill>
                  <a:srgbClr val="7030A0"/>
                </a:solidFill>
                <a:latin typeface="華康雅風體W3" pitchFamily="65" charset="-120"/>
                <a:ea typeface="華康雅風體W3" pitchFamily="65" charset="-120"/>
              </a:rPr>
              <a:t>認識著作權</a:t>
            </a:r>
            <a:r>
              <a:rPr lang="en-US" altLang="zh-TW" b="1" dirty="0" smtClean="0">
                <a:solidFill>
                  <a:srgbClr val="7030A0"/>
                </a:solidFill>
                <a:latin typeface="華康雅風體W3" pitchFamily="65" charset="-120"/>
                <a:ea typeface="華康雅風體W3" pitchFamily="65" charset="-120"/>
              </a:rPr>
              <a:t>)</a:t>
            </a:r>
          </a:p>
          <a:p>
            <a:pPr>
              <a:lnSpc>
                <a:spcPct val="80000"/>
              </a:lnSpc>
            </a:pPr>
            <a:endParaRPr lang="en-US" altLang="zh-TW" b="1" dirty="0" smtClean="0">
              <a:solidFill>
                <a:srgbClr val="7030A0"/>
              </a:solidFill>
              <a:latin typeface="華康雅風體W3" pitchFamily="65" charset="-120"/>
              <a:ea typeface="華康雅風體W3" pitchFamily="65" charset="-120"/>
            </a:endParaRPr>
          </a:p>
          <a:p>
            <a:pPr marL="303213" indent="-303213">
              <a:lnSpc>
                <a:spcPct val="80000"/>
              </a:lnSpc>
            </a:pPr>
            <a:r>
              <a:rPr lang="en-US" altLang="zh-TW" b="1" dirty="0" smtClean="0">
                <a:latin typeface="華康雅風體W3" pitchFamily="65" charset="-120"/>
                <a:ea typeface="華康雅風體W3" pitchFamily="65" charset="-120"/>
                <a:cs typeface="Times New Roman" panose="02020603050405020304" pitchFamily="18" charset="0"/>
                <a:hlinkClick r:id="rId3"/>
              </a:rPr>
              <a:t>http</a:t>
            </a:r>
            <a:r>
              <a:rPr lang="en-US" altLang="zh-TW" b="1" dirty="0" smtClean="0">
                <a:latin typeface="華康雅風體W3" pitchFamily="65" charset="-120"/>
                <a:ea typeface="華康雅風體W3" pitchFamily="65" charset="-120"/>
                <a:cs typeface="Times New Roman" panose="02020603050405020304" pitchFamily="18" charset="0"/>
                <a:hlinkClick r:id="rId3"/>
              </a:rPr>
              <a:t>://ppt.cc/YAsm</a:t>
            </a:r>
            <a:endParaRPr lang="en-US" altLang="zh-TW" b="1" dirty="0" smtClean="0">
              <a:latin typeface="華康雅風體W3" pitchFamily="65" charset="-120"/>
              <a:ea typeface="華康雅風體W3" pitchFamily="65" charset="-120"/>
              <a:cs typeface="Times New Roman" panose="02020603050405020304" pitchFamily="18" charset="0"/>
              <a:hlinkClick r:id="rId2"/>
            </a:endParaRPr>
          </a:p>
          <a:p>
            <a:pPr>
              <a:lnSpc>
                <a:spcPct val="80000"/>
              </a:lnSpc>
              <a:buNone/>
            </a:pPr>
            <a:r>
              <a:rPr lang="en-US" altLang="zh-TW" b="1" dirty="0" smtClean="0">
                <a:latin typeface="華康雅風體W3" pitchFamily="65" charset="-120"/>
                <a:ea typeface="華康雅風體W3" pitchFamily="65" charset="-120"/>
              </a:rPr>
              <a:t>   </a:t>
            </a:r>
            <a:r>
              <a:rPr lang="en-US" altLang="zh-TW" b="1" dirty="0" smtClean="0">
                <a:solidFill>
                  <a:srgbClr val="7030A0"/>
                </a:solidFill>
                <a:latin typeface="華康雅風體W3" pitchFamily="65" charset="-120"/>
                <a:ea typeface="華康雅風體W3" pitchFamily="65" charset="-120"/>
              </a:rPr>
              <a:t>(</a:t>
            </a:r>
            <a:r>
              <a:rPr lang="zh-TW" altLang="en-US" b="1" dirty="0" smtClean="0">
                <a:solidFill>
                  <a:srgbClr val="7030A0"/>
                </a:solidFill>
                <a:latin typeface="華康雅風體W3" pitchFamily="65" charset="-120"/>
                <a:ea typeface="華康雅風體W3" pitchFamily="65" charset="-120"/>
              </a:rPr>
              <a:t>經濟部智慧財產局</a:t>
            </a:r>
            <a:r>
              <a:rPr lang="en-US" altLang="zh-TW" b="1" dirty="0" smtClean="0">
                <a:solidFill>
                  <a:srgbClr val="7030A0"/>
                </a:solidFill>
                <a:latin typeface="華康雅風體W3" pitchFamily="65" charset="-120"/>
                <a:ea typeface="華康雅風體W3" pitchFamily="65" charset="-120"/>
              </a:rPr>
              <a:t>/</a:t>
            </a:r>
            <a:r>
              <a:rPr lang="zh-TW" altLang="en-US" b="1" dirty="0" smtClean="0">
                <a:solidFill>
                  <a:srgbClr val="7030A0"/>
                </a:solidFill>
                <a:latin typeface="華康雅風體W3" pitchFamily="65" charset="-120"/>
                <a:ea typeface="華康雅風體W3" pitchFamily="65" charset="-120"/>
              </a:rPr>
              <a:t>我想</a:t>
            </a:r>
            <a:r>
              <a:rPr lang="en-US" altLang="zh-TW" b="1" dirty="0" smtClean="0">
                <a:solidFill>
                  <a:srgbClr val="7030A0"/>
                </a:solidFill>
                <a:latin typeface="華康雅風體W3" pitchFamily="65" charset="-120"/>
                <a:ea typeface="華康雅風體W3" pitchFamily="65" charset="-120"/>
              </a:rPr>
              <a:t>…/</a:t>
            </a:r>
            <a:r>
              <a:rPr lang="zh-TW" altLang="en-US" b="1" dirty="0" smtClean="0">
                <a:solidFill>
                  <a:srgbClr val="7030A0"/>
                </a:solidFill>
                <a:latin typeface="華康雅風體W3" pitchFamily="65" charset="-120"/>
                <a:ea typeface="華康雅風體W3" pitchFamily="65" charset="-120"/>
              </a:rPr>
              <a:t>著作權快速連結</a:t>
            </a:r>
            <a:r>
              <a:rPr lang="en-US" altLang="zh-TW" b="1" dirty="0" smtClean="0">
                <a:solidFill>
                  <a:srgbClr val="7030A0"/>
                </a:solidFill>
                <a:latin typeface="華康雅風體W3" pitchFamily="65" charset="-120"/>
                <a:ea typeface="華康雅風體W3" pitchFamily="65" charset="-120"/>
              </a:rPr>
              <a:t>/7.</a:t>
            </a:r>
            <a:r>
              <a:rPr lang="zh-TW" altLang="en-US" b="1" dirty="0" smtClean="0">
                <a:solidFill>
                  <a:srgbClr val="7030A0"/>
                </a:solidFill>
                <a:latin typeface="華康雅風體W3" pitchFamily="65" charset="-120"/>
                <a:ea typeface="華康雅風體W3" pitchFamily="65" charset="-120"/>
              </a:rPr>
              <a:t>著作權</a:t>
            </a:r>
            <a:r>
              <a:rPr lang="en-US" altLang="zh-TW" b="1" dirty="0" smtClean="0">
                <a:solidFill>
                  <a:srgbClr val="7030A0"/>
                </a:solidFill>
                <a:latin typeface="華康雅風體W3" pitchFamily="65" charset="-120"/>
                <a:ea typeface="華康雅風體W3" pitchFamily="65" charset="-120"/>
              </a:rPr>
              <a:t>FAQ(</a:t>
            </a:r>
            <a:r>
              <a:rPr lang="zh-TW" altLang="en-US" b="1" dirty="0" smtClean="0">
                <a:solidFill>
                  <a:srgbClr val="7030A0"/>
                </a:solidFill>
                <a:latin typeface="華康雅風體W3" pitchFamily="65" charset="-120"/>
                <a:ea typeface="華康雅風體W3" pitchFamily="65" charset="-120"/>
              </a:rPr>
              <a:t>含</a:t>
            </a:r>
            <a:r>
              <a:rPr lang="en-US" altLang="zh-TW" b="1" dirty="0" smtClean="0">
                <a:solidFill>
                  <a:srgbClr val="7030A0"/>
                </a:solidFill>
                <a:latin typeface="華康雅風體W3" pitchFamily="65" charset="-120"/>
                <a:ea typeface="華康雅風體W3" pitchFamily="65" charset="-120"/>
              </a:rPr>
              <a:t>ISP</a:t>
            </a:r>
            <a:r>
              <a:rPr lang="zh-TW" altLang="en-US" b="1" dirty="0" smtClean="0">
                <a:solidFill>
                  <a:srgbClr val="7030A0"/>
                </a:solidFill>
                <a:latin typeface="華康雅風體W3" pitchFamily="65" charset="-120"/>
                <a:ea typeface="華康雅風體W3" pitchFamily="65" charset="-120"/>
              </a:rPr>
              <a:t>法案</a:t>
            </a:r>
            <a:r>
              <a:rPr lang="en-US" altLang="zh-TW" b="1" dirty="0" smtClean="0">
                <a:solidFill>
                  <a:srgbClr val="7030A0"/>
                </a:solidFill>
                <a:latin typeface="華康雅風體W3" pitchFamily="65" charset="-120"/>
                <a:ea typeface="華康雅風體W3" pitchFamily="65" charset="-120"/>
              </a:rPr>
              <a:t>Q</a:t>
            </a:r>
            <a:r>
              <a:rPr lang="zh-TW" altLang="en-US" b="1" dirty="0" smtClean="0">
                <a:solidFill>
                  <a:srgbClr val="7030A0"/>
                </a:solidFill>
                <a:latin typeface="華康雅風體W3" pitchFamily="65" charset="-120"/>
                <a:ea typeface="華康雅風體W3" pitchFamily="65" charset="-120"/>
              </a:rPr>
              <a:t>＆</a:t>
            </a:r>
            <a:r>
              <a:rPr lang="en-US" altLang="zh-TW" b="1" dirty="0" smtClean="0">
                <a:solidFill>
                  <a:srgbClr val="7030A0"/>
                </a:solidFill>
                <a:latin typeface="華康雅風體W3" pitchFamily="65" charset="-120"/>
                <a:ea typeface="華康雅風體W3" pitchFamily="65" charset="-120"/>
              </a:rPr>
              <a:t>A)/</a:t>
            </a:r>
            <a:r>
              <a:rPr lang="zh-TW" altLang="en-US" b="1" dirty="0" smtClean="0">
                <a:solidFill>
                  <a:srgbClr val="7030A0"/>
                </a:solidFill>
                <a:latin typeface="華康雅風體W3" pitchFamily="65" charset="-120"/>
                <a:ea typeface="華康雅風體W3" pitchFamily="65" charset="-120"/>
              </a:rPr>
              <a:t>智慧財產權小題庫</a:t>
            </a:r>
            <a:r>
              <a:rPr lang="en-US" altLang="zh-TW" b="1" dirty="0" smtClean="0">
                <a:solidFill>
                  <a:srgbClr val="7030A0"/>
                </a:solidFill>
                <a:latin typeface="華康雅風體W3" pitchFamily="65" charset="-120"/>
                <a:ea typeface="華康雅風體W3" pitchFamily="65" charset="-120"/>
              </a:rPr>
              <a:t>)</a:t>
            </a:r>
          </a:p>
          <a:p>
            <a:endParaRPr lang="zh-TW" alt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latin typeface="華康雅風體W3" pitchFamily="65" charset="-120"/>
                <a:ea typeface="華康雅風體W3" pitchFamily="65" charset="-120"/>
              </a:rPr>
              <a:t>一、什麼是著作權？</a:t>
            </a:r>
            <a:r>
              <a:rPr lang="en-US" altLang="zh-TW" b="1" dirty="0" smtClean="0">
                <a:latin typeface="華康雅風體W3" pitchFamily="65" charset="-120"/>
                <a:ea typeface="華康雅風體W3" pitchFamily="65" charset="-120"/>
              </a:rPr>
              <a:t/>
            </a:r>
            <a:br>
              <a:rPr lang="en-US" altLang="zh-TW" b="1" dirty="0" smtClean="0">
                <a:latin typeface="華康雅風體W3" pitchFamily="65" charset="-120"/>
                <a:ea typeface="華康雅風體W3" pitchFamily="65" charset="-120"/>
              </a:rPr>
            </a:br>
            <a:r>
              <a:rPr lang="zh-TW" altLang="en-US" b="1" dirty="0" smtClean="0">
                <a:latin typeface="華康雅風體W3" pitchFamily="65" charset="-120"/>
                <a:ea typeface="華康雅風體W3" pitchFamily="65" charset="-120"/>
              </a:rPr>
              <a:t>    著作權包含哪些權利？</a:t>
            </a:r>
            <a:endParaRPr lang="zh-TW" altLang="en-US" dirty="0">
              <a:latin typeface="華康雅風體W3" pitchFamily="65" charset="-120"/>
              <a:ea typeface="華康雅風體W3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zh-TW" altLang="en-US" b="1" dirty="0" smtClean="0">
                <a:solidFill>
                  <a:srgbClr val="C73E23"/>
                </a:solidFill>
                <a:latin typeface="華康雅風體W3" pitchFamily="65" charset="-120"/>
                <a:ea typeface="華康雅風體W3" pitchFamily="65" charset="-120"/>
              </a:rPr>
              <a:t>著作權是一種保護作者所創作的著作，而由國家法律創設的專有權利。</a:t>
            </a:r>
            <a:endParaRPr lang="en-US" altLang="zh-TW" b="1" dirty="0" smtClean="0">
              <a:solidFill>
                <a:srgbClr val="C73E23"/>
              </a:solidFill>
              <a:latin typeface="華康雅風體W3" pitchFamily="65" charset="-120"/>
              <a:ea typeface="華康雅風體W3" pitchFamily="65" charset="-120"/>
            </a:endParaRPr>
          </a:p>
          <a:p>
            <a:r>
              <a:rPr lang="zh-TW" altLang="en-US" b="1" dirty="0" smtClean="0">
                <a:solidFill>
                  <a:srgbClr val="C73E23"/>
                </a:solidFill>
                <a:latin typeface="華康雅風體W3" pitchFamily="65" charset="-120"/>
                <a:ea typeface="華康雅風體W3" pitchFamily="65" charset="-120"/>
              </a:rPr>
              <a:t>依據著作權法第</a:t>
            </a:r>
            <a:r>
              <a:rPr lang="en-US" altLang="zh-TW" b="1" dirty="0" smtClean="0">
                <a:solidFill>
                  <a:srgbClr val="C73E23"/>
                </a:solidFill>
                <a:latin typeface="華康雅風體W3" pitchFamily="65" charset="-120"/>
                <a:ea typeface="華康雅風體W3" pitchFamily="65" charset="-120"/>
              </a:rPr>
              <a:t>3</a:t>
            </a:r>
            <a:r>
              <a:rPr lang="zh-TW" altLang="en-US" b="1" dirty="0" smtClean="0">
                <a:solidFill>
                  <a:srgbClr val="C73E23"/>
                </a:solidFill>
                <a:latin typeface="華康雅風體W3" pitchFamily="65" charset="-120"/>
                <a:ea typeface="華康雅風體W3" pitchFamily="65" charset="-120"/>
              </a:rPr>
              <a:t>條第</a:t>
            </a:r>
            <a:r>
              <a:rPr lang="en-US" altLang="zh-TW" b="1" dirty="0" smtClean="0">
                <a:solidFill>
                  <a:srgbClr val="C73E23"/>
                </a:solidFill>
                <a:latin typeface="華康雅風體W3" pitchFamily="65" charset="-120"/>
                <a:ea typeface="華康雅風體W3" pitchFamily="65" charset="-120"/>
              </a:rPr>
              <a:t>1</a:t>
            </a:r>
            <a:r>
              <a:rPr lang="zh-TW" altLang="en-US" b="1" dirty="0" smtClean="0">
                <a:solidFill>
                  <a:srgbClr val="C73E23"/>
                </a:solidFill>
                <a:latin typeface="華康雅風體W3" pitchFamily="65" charset="-120"/>
                <a:ea typeface="華康雅風體W3" pitchFamily="65" charset="-120"/>
              </a:rPr>
              <a:t>項第</a:t>
            </a:r>
            <a:r>
              <a:rPr lang="en-US" altLang="zh-TW" b="1" dirty="0" smtClean="0">
                <a:solidFill>
                  <a:srgbClr val="C73E23"/>
                </a:solidFill>
                <a:latin typeface="華康雅風體W3" pitchFamily="65" charset="-120"/>
                <a:ea typeface="華康雅風體W3" pitchFamily="65" charset="-120"/>
              </a:rPr>
              <a:t>3</a:t>
            </a:r>
            <a:r>
              <a:rPr lang="zh-TW" altLang="en-US" b="1" dirty="0" smtClean="0">
                <a:solidFill>
                  <a:srgbClr val="C73E23"/>
                </a:solidFill>
                <a:latin typeface="華康雅風體W3" pitchFamily="65" charset="-120"/>
                <a:ea typeface="華康雅風體W3" pitchFamily="65" charset="-120"/>
              </a:rPr>
              <a:t>款規定：「著作權：指因著作完成所生之著作人格權及著作財產權」。</a:t>
            </a:r>
            <a:endParaRPr lang="en-US" altLang="zh-TW" b="1" dirty="0" smtClean="0">
              <a:solidFill>
                <a:srgbClr val="C73E23"/>
              </a:solidFill>
              <a:latin typeface="華康雅風體W3" pitchFamily="65" charset="-120"/>
              <a:ea typeface="華康雅風體W3" pitchFamily="65" charset="-120"/>
            </a:endParaRPr>
          </a:p>
          <a:p>
            <a:r>
              <a:rPr lang="zh-TW" altLang="en-US" b="1" dirty="0" smtClean="0">
                <a:solidFill>
                  <a:srgbClr val="C73E23"/>
                </a:solidFill>
                <a:latin typeface="華康雅風體W3" pitchFamily="65" charset="-120"/>
                <a:ea typeface="華康雅風體W3" pitchFamily="65" charset="-120"/>
              </a:rPr>
              <a:t>著作人格權包含：</a:t>
            </a:r>
            <a:r>
              <a:rPr lang="en-US" altLang="zh-TW" b="1" dirty="0" smtClean="0">
                <a:solidFill>
                  <a:srgbClr val="C73E23"/>
                </a:solidFill>
                <a:latin typeface="華康雅風體W3" pitchFamily="65" charset="-120"/>
                <a:ea typeface="華康雅風體W3" pitchFamily="65" charset="-120"/>
              </a:rPr>
              <a:t>1.</a:t>
            </a:r>
            <a:r>
              <a:rPr lang="zh-TW" altLang="en-US" b="1" dirty="0" smtClean="0">
                <a:solidFill>
                  <a:srgbClr val="C73E23"/>
                </a:solidFill>
                <a:latin typeface="華康雅風體W3" pitchFamily="65" charset="-120"/>
                <a:ea typeface="華康雅風體W3" pitchFamily="65" charset="-120"/>
              </a:rPr>
              <a:t>公開發表權、</a:t>
            </a:r>
            <a:r>
              <a:rPr lang="en-US" altLang="zh-TW" b="1" dirty="0" smtClean="0">
                <a:solidFill>
                  <a:srgbClr val="C73E23"/>
                </a:solidFill>
                <a:latin typeface="華康雅風體W3" pitchFamily="65" charset="-120"/>
                <a:ea typeface="華康雅風體W3" pitchFamily="65" charset="-120"/>
              </a:rPr>
              <a:t>2.</a:t>
            </a:r>
            <a:r>
              <a:rPr lang="zh-TW" altLang="en-US" b="1" dirty="0" smtClean="0">
                <a:solidFill>
                  <a:srgbClr val="C73E23"/>
                </a:solidFill>
                <a:latin typeface="華康雅風體W3" pitchFamily="65" charset="-120"/>
                <a:ea typeface="華康雅風體W3" pitchFamily="65" charset="-120"/>
              </a:rPr>
              <a:t>姓名表示權、</a:t>
            </a:r>
            <a:r>
              <a:rPr lang="en-US" altLang="zh-TW" b="1" dirty="0" smtClean="0">
                <a:solidFill>
                  <a:srgbClr val="C73E23"/>
                </a:solidFill>
                <a:latin typeface="華康雅風體W3" pitchFamily="65" charset="-120"/>
                <a:ea typeface="華康雅風體W3" pitchFamily="65" charset="-120"/>
              </a:rPr>
              <a:t>3.</a:t>
            </a:r>
            <a:r>
              <a:rPr lang="zh-TW" altLang="en-US" b="1" dirty="0" smtClean="0">
                <a:solidFill>
                  <a:srgbClr val="C73E23"/>
                </a:solidFill>
                <a:latin typeface="華康雅風體W3" pitchFamily="65" charset="-120"/>
                <a:ea typeface="華康雅風體W3" pitchFamily="65" charset="-120"/>
              </a:rPr>
              <a:t>禁止不當修改權。</a:t>
            </a:r>
            <a:endParaRPr lang="en-US" altLang="zh-TW" b="1" dirty="0" smtClean="0">
              <a:solidFill>
                <a:srgbClr val="C73E23"/>
              </a:solidFill>
              <a:latin typeface="華康雅風體W3" pitchFamily="65" charset="-120"/>
              <a:ea typeface="華康雅風體W3" pitchFamily="65" charset="-120"/>
            </a:endParaRPr>
          </a:p>
          <a:p>
            <a:r>
              <a:rPr lang="zh-TW" altLang="en-US" b="1" dirty="0" smtClean="0">
                <a:solidFill>
                  <a:srgbClr val="C73E23"/>
                </a:solidFill>
                <a:latin typeface="華康雅風體W3" pitchFamily="65" charset="-120"/>
                <a:ea typeface="華康雅風體W3" pitchFamily="65" charset="-120"/>
              </a:rPr>
              <a:t>著作財產權包含：</a:t>
            </a:r>
            <a:r>
              <a:rPr lang="en-US" altLang="zh-TW" b="1" dirty="0" smtClean="0">
                <a:solidFill>
                  <a:srgbClr val="C73E23"/>
                </a:solidFill>
                <a:latin typeface="華康雅風體W3" pitchFamily="65" charset="-120"/>
                <a:ea typeface="華康雅風體W3" pitchFamily="65" charset="-120"/>
              </a:rPr>
              <a:t>1.</a:t>
            </a:r>
            <a:r>
              <a:rPr lang="zh-TW" altLang="en-US" b="1" dirty="0" smtClean="0">
                <a:solidFill>
                  <a:srgbClr val="C73E23"/>
                </a:solidFill>
                <a:latin typeface="華康雅風體W3" pitchFamily="65" charset="-120"/>
                <a:ea typeface="華康雅風體W3" pitchFamily="65" charset="-120"/>
              </a:rPr>
              <a:t>重製權、</a:t>
            </a:r>
            <a:r>
              <a:rPr lang="en-US" altLang="zh-TW" b="1" dirty="0" smtClean="0">
                <a:solidFill>
                  <a:srgbClr val="C73E23"/>
                </a:solidFill>
                <a:latin typeface="華康雅風體W3" pitchFamily="65" charset="-120"/>
                <a:ea typeface="華康雅風體W3" pitchFamily="65" charset="-120"/>
              </a:rPr>
              <a:t>2.</a:t>
            </a:r>
            <a:r>
              <a:rPr lang="zh-TW" altLang="en-US" b="1" dirty="0" smtClean="0">
                <a:solidFill>
                  <a:srgbClr val="C73E23"/>
                </a:solidFill>
                <a:latin typeface="華康雅風體W3" pitchFamily="65" charset="-120"/>
                <a:ea typeface="華康雅風體W3" pitchFamily="65" charset="-120"/>
              </a:rPr>
              <a:t>公開口述權、</a:t>
            </a:r>
            <a:r>
              <a:rPr lang="en-US" altLang="zh-TW" b="1" dirty="0" smtClean="0">
                <a:solidFill>
                  <a:srgbClr val="C73E23"/>
                </a:solidFill>
                <a:latin typeface="華康雅風體W3" pitchFamily="65" charset="-120"/>
                <a:ea typeface="華康雅風體W3" pitchFamily="65" charset="-120"/>
              </a:rPr>
              <a:t>3.</a:t>
            </a:r>
            <a:r>
              <a:rPr lang="zh-TW" altLang="en-US" b="1" dirty="0" smtClean="0">
                <a:solidFill>
                  <a:srgbClr val="C73E23"/>
                </a:solidFill>
                <a:latin typeface="華康雅風體W3" pitchFamily="65" charset="-120"/>
                <a:ea typeface="華康雅風體W3" pitchFamily="65" charset="-120"/>
              </a:rPr>
              <a:t>公開播送權、</a:t>
            </a:r>
            <a:r>
              <a:rPr lang="en-US" altLang="zh-TW" b="1" dirty="0" smtClean="0">
                <a:solidFill>
                  <a:srgbClr val="C73E23"/>
                </a:solidFill>
                <a:latin typeface="華康雅風體W3" pitchFamily="65" charset="-120"/>
                <a:ea typeface="華康雅風體W3" pitchFamily="65" charset="-120"/>
              </a:rPr>
              <a:t>4.</a:t>
            </a:r>
            <a:r>
              <a:rPr lang="zh-TW" altLang="en-US" b="1" dirty="0" smtClean="0">
                <a:solidFill>
                  <a:srgbClr val="C73E23"/>
                </a:solidFill>
                <a:latin typeface="華康雅風體W3" pitchFamily="65" charset="-120"/>
                <a:ea typeface="華康雅風體W3" pitchFamily="65" charset="-120"/>
              </a:rPr>
              <a:t>公開上映權、</a:t>
            </a:r>
            <a:r>
              <a:rPr lang="en-US" altLang="zh-TW" b="1" dirty="0" smtClean="0">
                <a:solidFill>
                  <a:srgbClr val="C73E23"/>
                </a:solidFill>
                <a:latin typeface="華康雅風體W3" pitchFamily="65" charset="-120"/>
                <a:ea typeface="華康雅風體W3" pitchFamily="65" charset="-120"/>
              </a:rPr>
              <a:t>5.</a:t>
            </a:r>
            <a:r>
              <a:rPr lang="zh-TW" altLang="en-US" b="1" dirty="0" smtClean="0">
                <a:solidFill>
                  <a:srgbClr val="C73E23"/>
                </a:solidFill>
                <a:latin typeface="華康雅風體W3" pitchFamily="65" charset="-120"/>
                <a:ea typeface="華康雅風體W3" pitchFamily="65" charset="-120"/>
              </a:rPr>
              <a:t>公開演出權、</a:t>
            </a:r>
            <a:r>
              <a:rPr lang="en-US" altLang="zh-TW" b="1" dirty="0" smtClean="0">
                <a:solidFill>
                  <a:srgbClr val="C73E23"/>
                </a:solidFill>
                <a:latin typeface="華康雅風體W3" pitchFamily="65" charset="-120"/>
                <a:ea typeface="華康雅風體W3" pitchFamily="65" charset="-120"/>
              </a:rPr>
              <a:t>6.</a:t>
            </a:r>
            <a:r>
              <a:rPr lang="zh-TW" altLang="en-US" b="1" dirty="0" smtClean="0">
                <a:solidFill>
                  <a:srgbClr val="C73E23"/>
                </a:solidFill>
                <a:latin typeface="華康雅風體W3" pitchFamily="65" charset="-120"/>
                <a:ea typeface="華康雅風體W3" pitchFamily="65" charset="-120"/>
              </a:rPr>
              <a:t>公開傳輸權、</a:t>
            </a:r>
            <a:r>
              <a:rPr lang="en-US" altLang="zh-TW" b="1" dirty="0" smtClean="0">
                <a:solidFill>
                  <a:srgbClr val="C73E23"/>
                </a:solidFill>
                <a:latin typeface="華康雅風體W3" pitchFamily="65" charset="-120"/>
                <a:ea typeface="華康雅風體W3" pitchFamily="65" charset="-120"/>
              </a:rPr>
              <a:t>7.</a:t>
            </a:r>
            <a:r>
              <a:rPr lang="zh-TW" altLang="en-US" b="1" dirty="0" smtClean="0">
                <a:solidFill>
                  <a:srgbClr val="C73E23"/>
                </a:solidFill>
                <a:latin typeface="華康雅風體W3" pitchFamily="65" charset="-120"/>
                <a:ea typeface="華康雅風體W3" pitchFamily="65" charset="-120"/>
              </a:rPr>
              <a:t>公開展示權、</a:t>
            </a:r>
            <a:r>
              <a:rPr lang="en-US" altLang="zh-TW" b="1" dirty="0" smtClean="0">
                <a:solidFill>
                  <a:srgbClr val="C73E23"/>
                </a:solidFill>
                <a:latin typeface="華康雅風體W3" pitchFamily="65" charset="-120"/>
                <a:ea typeface="華康雅風體W3" pitchFamily="65" charset="-120"/>
              </a:rPr>
              <a:t>8.</a:t>
            </a:r>
            <a:r>
              <a:rPr lang="zh-TW" altLang="en-US" b="1" dirty="0" smtClean="0">
                <a:solidFill>
                  <a:srgbClr val="C73E23"/>
                </a:solidFill>
                <a:latin typeface="華康雅風體W3" pitchFamily="65" charset="-120"/>
                <a:ea typeface="華康雅風體W3" pitchFamily="65" charset="-120"/>
              </a:rPr>
              <a:t>改作權、</a:t>
            </a:r>
            <a:r>
              <a:rPr lang="en-US" altLang="zh-TW" b="1" dirty="0" smtClean="0">
                <a:solidFill>
                  <a:srgbClr val="C73E23"/>
                </a:solidFill>
                <a:latin typeface="華康雅風體W3" pitchFamily="65" charset="-120"/>
                <a:ea typeface="華康雅風體W3" pitchFamily="65" charset="-120"/>
              </a:rPr>
              <a:t>9.</a:t>
            </a:r>
            <a:r>
              <a:rPr lang="zh-TW" altLang="en-US" b="1" dirty="0" smtClean="0">
                <a:solidFill>
                  <a:srgbClr val="C73E23"/>
                </a:solidFill>
                <a:latin typeface="華康雅風體W3" pitchFamily="65" charset="-120"/>
                <a:ea typeface="華康雅風體W3" pitchFamily="65" charset="-120"/>
              </a:rPr>
              <a:t>編輯權、</a:t>
            </a:r>
            <a:r>
              <a:rPr lang="en-US" altLang="zh-TW" b="1" dirty="0" smtClean="0">
                <a:solidFill>
                  <a:srgbClr val="C73E23"/>
                </a:solidFill>
                <a:latin typeface="華康雅風體W3" pitchFamily="65" charset="-120"/>
                <a:ea typeface="華康雅風體W3" pitchFamily="65" charset="-120"/>
              </a:rPr>
              <a:t>10.</a:t>
            </a:r>
            <a:r>
              <a:rPr lang="zh-TW" altLang="en-US" b="1" dirty="0" smtClean="0">
                <a:solidFill>
                  <a:srgbClr val="C73E23"/>
                </a:solidFill>
                <a:latin typeface="華康雅風體W3" pitchFamily="65" charset="-120"/>
                <a:ea typeface="華康雅風體W3" pitchFamily="65" charset="-120"/>
              </a:rPr>
              <a:t>散布權、</a:t>
            </a:r>
            <a:r>
              <a:rPr lang="en-US" altLang="zh-TW" b="1" dirty="0" smtClean="0">
                <a:solidFill>
                  <a:srgbClr val="C73E23"/>
                </a:solidFill>
                <a:latin typeface="華康雅風體W3" pitchFamily="65" charset="-120"/>
                <a:ea typeface="華康雅風體W3" pitchFamily="65" charset="-120"/>
              </a:rPr>
              <a:t>11.</a:t>
            </a:r>
            <a:r>
              <a:rPr lang="zh-TW" altLang="en-US" b="1" dirty="0" smtClean="0">
                <a:solidFill>
                  <a:srgbClr val="C73E23"/>
                </a:solidFill>
                <a:latin typeface="華康雅風體W3" pitchFamily="65" charset="-120"/>
                <a:ea typeface="華康雅風體W3" pitchFamily="65" charset="-120"/>
              </a:rPr>
              <a:t>出租權。</a:t>
            </a:r>
            <a:endParaRPr lang="en-US" altLang="zh-TW" b="1" dirty="0" smtClean="0">
              <a:solidFill>
                <a:srgbClr val="C73E23"/>
              </a:solidFill>
              <a:latin typeface="華康雅風體W3" pitchFamily="65" charset="-120"/>
              <a:ea typeface="華康雅風體W3" pitchFamily="65" charset="-12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4860032" y="6530218"/>
            <a:ext cx="4032448" cy="3277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85000"/>
              </a:lnSpc>
              <a:buNone/>
            </a:pPr>
            <a:r>
              <a:rPr lang="en-US" altLang="zh-TW" b="1" dirty="0" smtClean="0">
                <a:solidFill>
                  <a:srgbClr val="C73E23"/>
                </a:solidFill>
                <a:latin typeface="華康雅風體W3" pitchFamily="65" charset="-120"/>
                <a:ea typeface="華康雅風體W3" pitchFamily="65" charset="-120"/>
              </a:rPr>
              <a:t>(</a:t>
            </a:r>
            <a:r>
              <a:rPr lang="zh-TW" altLang="en-US" b="1" dirty="0" smtClean="0">
                <a:solidFill>
                  <a:srgbClr val="C73E23"/>
                </a:solidFill>
                <a:latin typeface="華康雅風體W3" pitchFamily="65" charset="-120"/>
                <a:ea typeface="華康雅風體W3" pitchFamily="65" charset="-120"/>
              </a:rPr>
              <a:t>資料來源：著作權小百科第一篇</a:t>
            </a:r>
            <a:r>
              <a:rPr lang="en-US" altLang="zh-TW" b="1" dirty="0" smtClean="0">
                <a:solidFill>
                  <a:srgbClr val="C73E23"/>
                </a:solidFill>
                <a:latin typeface="華康雅風體W3" pitchFamily="65" charset="-120"/>
                <a:ea typeface="華康雅風體W3" pitchFamily="65" charset="-120"/>
              </a:rPr>
              <a:t>Q1)</a:t>
            </a:r>
            <a:endParaRPr lang="zh-TW" altLang="en-US" b="1" dirty="0" smtClean="0">
              <a:solidFill>
                <a:srgbClr val="C73E23"/>
              </a:solidFill>
              <a:latin typeface="華康雅風體W3" pitchFamily="65" charset="-120"/>
              <a:ea typeface="華康雅風體W3" pitchFamily="65" charset="-12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latin typeface="華康雅風體W3" pitchFamily="65" charset="-120"/>
                <a:ea typeface="華康雅風體W3" pitchFamily="65" charset="-120"/>
              </a:rPr>
              <a:t>二、何謂合理使用</a:t>
            </a:r>
            <a:r>
              <a:rPr lang="en-US" altLang="zh-TW" b="1" dirty="0" smtClean="0">
                <a:latin typeface="華康雅風體W3" pitchFamily="65" charset="-120"/>
                <a:ea typeface="華康雅風體W3" pitchFamily="65" charset="-120"/>
              </a:rPr>
              <a:t>(Fair Use)?</a:t>
            </a:r>
            <a:endParaRPr lang="zh-TW" altLang="en-US" dirty="0">
              <a:latin typeface="華康雅風體W3" pitchFamily="65" charset="-120"/>
              <a:ea typeface="華康雅風體W3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b="1" dirty="0" smtClean="0">
                <a:solidFill>
                  <a:srgbClr val="C73E23"/>
                </a:solidFill>
                <a:latin typeface="華康雅風體W3" pitchFamily="65" charset="-120"/>
                <a:ea typeface="華康雅風體W3" pitchFamily="65" charset="-120"/>
              </a:rPr>
              <a:t>依國際所遵行之伯恩公約第</a:t>
            </a:r>
            <a:r>
              <a:rPr lang="en-US" altLang="zh-TW" b="1" dirty="0" smtClean="0">
                <a:solidFill>
                  <a:srgbClr val="C73E23"/>
                </a:solidFill>
                <a:latin typeface="華康雅風體W3" pitchFamily="65" charset="-120"/>
                <a:ea typeface="華康雅風體W3" pitchFamily="65" charset="-120"/>
              </a:rPr>
              <a:t>9</a:t>
            </a:r>
            <a:r>
              <a:rPr lang="zh-TW" altLang="en-US" b="1" dirty="0" smtClean="0">
                <a:solidFill>
                  <a:srgbClr val="C73E23"/>
                </a:solidFill>
                <a:latin typeface="華康雅風體W3" pitchFamily="65" charset="-120"/>
                <a:ea typeface="華康雅風體W3" pitchFamily="65" charset="-120"/>
              </a:rPr>
              <a:t>條第</a:t>
            </a:r>
            <a:r>
              <a:rPr lang="en-US" altLang="zh-TW" b="1" dirty="0" smtClean="0">
                <a:solidFill>
                  <a:srgbClr val="C73E23"/>
                </a:solidFill>
                <a:latin typeface="華康雅風體W3" pitchFamily="65" charset="-120"/>
                <a:ea typeface="華康雅風體W3" pitchFamily="65" charset="-120"/>
              </a:rPr>
              <a:t>1</a:t>
            </a:r>
            <a:r>
              <a:rPr lang="zh-TW" altLang="en-US" b="1" dirty="0" smtClean="0">
                <a:solidFill>
                  <a:srgbClr val="C73E23"/>
                </a:solidFill>
                <a:latin typeface="華康雅風體W3" pitchFamily="65" charset="-120"/>
                <a:ea typeface="華康雅風體W3" pitchFamily="65" charset="-120"/>
              </a:rPr>
              <a:t>項所樹立的原則，合理使用必須是：</a:t>
            </a:r>
            <a:r>
              <a:rPr lang="en-US" altLang="zh-TW" b="1" dirty="0" smtClean="0">
                <a:solidFill>
                  <a:srgbClr val="C73E23"/>
                </a:solidFill>
                <a:latin typeface="華康雅風體W3" pitchFamily="65" charset="-120"/>
                <a:ea typeface="華康雅風體W3" pitchFamily="65" charset="-120"/>
              </a:rPr>
              <a:t/>
            </a:r>
            <a:br>
              <a:rPr lang="en-US" altLang="zh-TW" b="1" dirty="0" smtClean="0">
                <a:solidFill>
                  <a:srgbClr val="C73E23"/>
                </a:solidFill>
                <a:latin typeface="華康雅風體W3" pitchFamily="65" charset="-120"/>
                <a:ea typeface="華康雅風體W3" pitchFamily="65" charset="-120"/>
              </a:rPr>
            </a:br>
            <a:r>
              <a:rPr lang="en-US" altLang="zh-TW" b="1" dirty="0" smtClean="0">
                <a:solidFill>
                  <a:srgbClr val="C73E23"/>
                </a:solidFill>
                <a:latin typeface="華康雅風體W3" pitchFamily="65" charset="-120"/>
                <a:ea typeface="華康雅風體W3" pitchFamily="65" charset="-120"/>
              </a:rPr>
              <a:t/>
            </a:r>
            <a:br>
              <a:rPr lang="en-US" altLang="zh-TW" b="1" dirty="0" smtClean="0">
                <a:solidFill>
                  <a:srgbClr val="C73E23"/>
                </a:solidFill>
                <a:latin typeface="華康雅風體W3" pitchFamily="65" charset="-120"/>
                <a:ea typeface="華康雅風體W3" pitchFamily="65" charset="-120"/>
              </a:rPr>
            </a:br>
            <a:r>
              <a:rPr lang="en-US" altLang="zh-TW" b="1" dirty="0" smtClean="0">
                <a:solidFill>
                  <a:srgbClr val="C73E23"/>
                </a:solidFill>
                <a:latin typeface="華康雅風體W3" pitchFamily="65" charset="-120"/>
                <a:ea typeface="華康雅風體W3" pitchFamily="65" charset="-120"/>
              </a:rPr>
              <a:t>(</a:t>
            </a:r>
            <a:r>
              <a:rPr lang="zh-TW" altLang="en-US" b="1" dirty="0" smtClean="0">
                <a:solidFill>
                  <a:srgbClr val="C73E23"/>
                </a:solidFill>
                <a:latin typeface="華康雅風體W3" pitchFamily="65" charset="-120"/>
                <a:ea typeface="華康雅風體W3" pitchFamily="65" charset="-120"/>
              </a:rPr>
              <a:t>一</a:t>
            </a:r>
            <a:r>
              <a:rPr lang="en-US" altLang="zh-TW" b="1" dirty="0" smtClean="0">
                <a:solidFill>
                  <a:srgbClr val="C73E23"/>
                </a:solidFill>
                <a:latin typeface="華康雅風體W3" pitchFamily="65" charset="-120"/>
                <a:ea typeface="華康雅風體W3" pitchFamily="65" charset="-120"/>
              </a:rPr>
              <a:t>)</a:t>
            </a:r>
            <a:r>
              <a:rPr lang="zh-TW" altLang="en-US" b="1" dirty="0" smtClean="0">
                <a:solidFill>
                  <a:srgbClr val="C73E23"/>
                </a:solidFill>
                <a:latin typeface="華康雅風體W3" pitchFamily="65" charset="-120"/>
                <a:ea typeface="華康雅風體W3" pitchFamily="65" charset="-120"/>
              </a:rPr>
              <a:t>僅限於某些特定之情形下。</a:t>
            </a:r>
            <a:r>
              <a:rPr lang="en-US" altLang="zh-TW" b="1" dirty="0" smtClean="0">
                <a:solidFill>
                  <a:srgbClr val="C73E23"/>
                </a:solidFill>
                <a:latin typeface="華康雅風體W3" pitchFamily="65" charset="-120"/>
                <a:ea typeface="華康雅風體W3" pitchFamily="65" charset="-120"/>
              </a:rPr>
              <a:t/>
            </a:r>
            <a:br>
              <a:rPr lang="en-US" altLang="zh-TW" b="1" dirty="0" smtClean="0">
                <a:solidFill>
                  <a:srgbClr val="C73E23"/>
                </a:solidFill>
                <a:latin typeface="華康雅風體W3" pitchFamily="65" charset="-120"/>
                <a:ea typeface="華康雅風體W3" pitchFamily="65" charset="-120"/>
              </a:rPr>
            </a:br>
            <a:r>
              <a:rPr lang="en-US" altLang="zh-TW" b="1" dirty="0" smtClean="0">
                <a:solidFill>
                  <a:srgbClr val="C73E23"/>
                </a:solidFill>
                <a:latin typeface="華康雅風體W3" pitchFamily="65" charset="-120"/>
                <a:ea typeface="華康雅風體W3" pitchFamily="65" charset="-120"/>
              </a:rPr>
              <a:t/>
            </a:r>
            <a:br>
              <a:rPr lang="en-US" altLang="zh-TW" b="1" dirty="0" smtClean="0">
                <a:solidFill>
                  <a:srgbClr val="C73E23"/>
                </a:solidFill>
                <a:latin typeface="華康雅風體W3" pitchFamily="65" charset="-120"/>
                <a:ea typeface="華康雅風體W3" pitchFamily="65" charset="-120"/>
              </a:rPr>
            </a:br>
            <a:r>
              <a:rPr lang="en-US" altLang="zh-TW" b="1" dirty="0" smtClean="0">
                <a:solidFill>
                  <a:srgbClr val="C73E23"/>
                </a:solidFill>
                <a:latin typeface="華康雅風體W3" pitchFamily="65" charset="-120"/>
                <a:ea typeface="華康雅風體W3" pitchFamily="65" charset="-120"/>
              </a:rPr>
              <a:t>(</a:t>
            </a:r>
            <a:r>
              <a:rPr lang="zh-TW" altLang="en-US" b="1" dirty="0" smtClean="0">
                <a:solidFill>
                  <a:srgbClr val="C73E23"/>
                </a:solidFill>
                <a:latin typeface="華康雅風體W3" pitchFamily="65" charset="-120"/>
                <a:ea typeface="華康雅風體W3" pitchFamily="65" charset="-120"/>
              </a:rPr>
              <a:t>二</a:t>
            </a:r>
            <a:r>
              <a:rPr lang="en-US" altLang="zh-TW" b="1" dirty="0" smtClean="0">
                <a:solidFill>
                  <a:srgbClr val="C73E23"/>
                </a:solidFill>
                <a:latin typeface="華康雅風體W3" pitchFamily="65" charset="-120"/>
                <a:ea typeface="華康雅風體W3" pitchFamily="65" charset="-120"/>
              </a:rPr>
              <a:t>)</a:t>
            </a:r>
            <a:r>
              <a:rPr lang="zh-TW" altLang="en-US" b="1" dirty="0" smtClean="0">
                <a:solidFill>
                  <a:srgbClr val="C73E23"/>
                </a:solidFill>
                <a:latin typeface="華康雅風體W3" pitchFamily="65" charset="-120"/>
                <a:ea typeface="華康雅風體W3" pitchFamily="65" charset="-120"/>
              </a:rPr>
              <a:t>未與著作之通常利用相衝突。</a:t>
            </a:r>
            <a:r>
              <a:rPr lang="en-US" altLang="zh-TW" b="1" dirty="0" smtClean="0">
                <a:solidFill>
                  <a:srgbClr val="C73E23"/>
                </a:solidFill>
                <a:latin typeface="華康雅風體W3" pitchFamily="65" charset="-120"/>
                <a:ea typeface="華康雅風體W3" pitchFamily="65" charset="-120"/>
              </a:rPr>
              <a:t/>
            </a:r>
            <a:br>
              <a:rPr lang="en-US" altLang="zh-TW" b="1" dirty="0" smtClean="0">
                <a:solidFill>
                  <a:srgbClr val="C73E23"/>
                </a:solidFill>
                <a:latin typeface="華康雅風體W3" pitchFamily="65" charset="-120"/>
                <a:ea typeface="華康雅風體W3" pitchFamily="65" charset="-120"/>
              </a:rPr>
            </a:br>
            <a:r>
              <a:rPr lang="en-US" altLang="zh-TW" b="1" dirty="0" smtClean="0">
                <a:solidFill>
                  <a:srgbClr val="C73E23"/>
                </a:solidFill>
                <a:latin typeface="華康雅風體W3" pitchFamily="65" charset="-120"/>
                <a:ea typeface="華康雅風體W3" pitchFamily="65" charset="-120"/>
              </a:rPr>
              <a:t/>
            </a:r>
            <a:br>
              <a:rPr lang="en-US" altLang="zh-TW" b="1" dirty="0" smtClean="0">
                <a:solidFill>
                  <a:srgbClr val="C73E23"/>
                </a:solidFill>
                <a:latin typeface="華康雅風體W3" pitchFamily="65" charset="-120"/>
                <a:ea typeface="華康雅風體W3" pitchFamily="65" charset="-120"/>
              </a:rPr>
            </a:br>
            <a:r>
              <a:rPr lang="en-US" altLang="zh-TW" b="1" dirty="0" smtClean="0">
                <a:solidFill>
                  <a:srgbClr val="C73E23"/>
                </a:solidFill>
                <a:latin typeface="華康雅風體W3" pitchFamily="65" charset="-120"/>
                <a:ea typeface="華康雅風體W3" pitchFamily="65" charset="-120"/>
              </a:rPr>
              <a:t>(</a:t>
            </a:r>
            <a:r>
              <a:rPr lang="zh-TW" altLang="en-US" b="1" dirty="0" smtClean="0">
                <a:solidFill>
                  <a:srgbClr val="C73E23"/>
                </a:solidFill>
                <a:latin typeface="華康雅風體W3" pitchFamily="65" charset="-120"/>
                <a:ea typeface="華康雅風體W3" pitchFamily="65" charset="-120"/>
              </a:rPr>
              <a:t>三</a:t>
            </a:r>
            <a:r>
              <a:rPr lang="en-US" altLang="zh-TW" b="1" dirty="0" smtClean="0">
                <a:solidFill>
                  <a:srgbClr val="C73E23"/>
                </a:solidFill>
                <a:latin typeface="華康雅風體W3" pitchFamily="65" charset="-120"/>
                <a:ea typeface="華康雅風體W3" pitchFamily="65" charset="-120"/>
              </a:rPr>
              <a:t>)</a:t>
            </a:r>
            <a:r>
              <a:rPr lang="zh-TW" altLang="en-US" b="1" dirty="0" smtClean="0">
                <a:solidFill>
                  <a:srgbClr val="C73E23"/>
                </a:solidFill>
                <a:latin typeface="華康雅風體W3" pitchFamily="65" charset="-120"/>
                <a:ea typeface="華康雅風體W3" pitchFamily="65" charset="-120"/>
              </a:rPr>
              <a:t>不致於不合理地損害著作人合法利益。</a:t>
            </a:r>
            <a:endParaRPr lang="en-US" altLang="zh-TW" b="1" dirty="0" smtClean="0">
              <a:solidFill>
                <a:srgbClr val="C73E23"/>
              </a:solidFill>
              <a:latin typeface="華康雅風體W3" pitchFamily="65" charset="-120"/>
              <a:ea typeface="華康雅風體W3" pitchFamily="65" charset="-120"/>
            </a:endParaRPr>
          </a:p>
          <a:p>
            <a:endParaRPr lang="en-US" altLang="zh-TW" b="1" dirty="0" smtClean="0">
              <a:solidFill>
                <a:srgbClr val="C73E23"/>
              </a:solidFill>
              <a:latin typeface="華康雅風體W3" pitchFamily="65" charset="-120"/>
              <a:ea typeface="華康雅風體W3" pitchFamily="65" charset="-120"/>
            </a:endParaRPr>
          </a:p>
          <a:p>
            <a:endParaRPr lang="en-US" altLang="zh-TW" b="1" dirty="0" smtClean="0">
              <a:solidFill>
                <a:srgbClr val="C73E23"/>
              </a:solidFill>
              <a:latin typeface="華康雅風體W3" pitchFamily="65" charset="-120"/>
              <a:ea typeface="華康雅風體W3" pitchFamily="65" charset="-120"/>
            </a:endParaRPr>
          </a:p>
          <a:p>
            <a:pPr>
              <a:buNone/>
            </a:pPr>
            <a:endParaRPr lang="zh-TW" altLang="en-US" b="1" dirty="0" smtClean="0">
              <a:solidFill>
                <a:srgbClr val="C73E23"/>
              </a:solidFill>
              <a:latin typeface="華康雅風體W3" pitchFamily="65" charset="-120"/>
              <a:ea typeface="華康雅風體W3" pitchFamily="65" charset="-12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5004048" y="6530218"/>
            <a:ext cx="3888432" cy="3277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85000"/>
              </a:lnSpc>
              <a:buNone/>
            </a:pPr>
            <a:r>
              <a:rPr lang="en-US" altLang="zh-TW" b="1" dirty="0" smtClean="0">
                <a:solidFill>
                  <a:srgbClr val="C73E23"/>
                </a:solidFill>
                <a:latin typeface="華康雅風體W3" pitchFamily="65" charset="-120"/>
                <a:ea typeface="華康雅風體W3" pitchFamily="65" charset="-120"/>
              </a:rPr>
              <a:t>(</a:t>
            </a:r>
            <a:r>
              <a:rPr lang="zh-TW" altLang="en-US" b="1" dirty="0" smtClean="0">
                <a:solidFill>
                  <a:srgbClr val="C73E23"/>
                </a:solidFill>
                <a:latin typeface="華康雅風體W3" pitchFamily="65" charset="-120"/>
                <a:ea typeface="華康雅風體W3" pitchFamily="65" charset="-120"/>
              </a:rPr>
              <a:t>資料來源：圖書館著作權小百科頁</a:t>
            </a:r>
            <a:r>
              <a:rPr lang="en-US" altLang="zh-TW" b="1" dirty="0" smtClean="0">
                <a:solidFill>
                  <a:srgbClr val="C73E23"/>
                </a:solidFill>
                <a:latin typeface="華康雅風體W3" pitchFamily="65" charset="-120"/>
                <a:ea typeface="華康雅風體W3" pitchFamily="65" charset="-120"/>
              </a:rPr>
              <a:t>9)</a:t>
            </a:r>
            <a:endParaRPr lang="zh-TW" altLang="en-US" b="1" dirty="0" smtClean="0">
              <a:solidFill>
                <a:srgbClr val="C73E23"/>
              </a:solidFill>
              <a:latin typeface="華康雅風體W3" pitchFamily="65" charset="-120"/>
              <a:ea typeface="華康雅風體W3" pitchFamily="65" charset="-12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latin typeface="華康雅風體W3" pitchFamily="65" charset="-120"/>
                <a:ea typeface="華康雅風體W3" pitchFamily="65" charset="-120"/>
              </a:rPr>
              <a:t>三、我可以影印教科書嗎</a:t>
            </a:r>
            <a:r>
              <a:rPr lang="en-US" altLang="zh-TW" b="1" dirty="0" smtClean="0">
                <a:latin typeface="華康雅風體W3" pitchFamily="65" charset="-120"/>
                <a:ea typeface="華康雅風體W3" pitchFamily="65" charset="-120"/>
              </a:rPr>
              <a:t>?</a:t>
            </a:r>
            <a:endParaRPr lang="zh-TW" altLang="en-US" dirty="0">
              <a:latin typeface="華康雅風體W3" pitchFamily="65" charset="-120"/>
              <a:ea typeface="華康雅風體W3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zh-TW" altLang="en-US" b="1" dirty="0" smtClean="0">
                <a:solidFill>
                  <a:srgbClr val="C73E23"/>
                </a:solidFill>
                <a:latin typeface="華康雅風體W3" pitchFamily="65" charset="-120"/>
                <a:ea typeface="華康雅風體W3" pitchFamily="65" charset="-120"/>
              </a:rPr>
              <a:t>若是在合理的範圍內，影印課本的一小部分內容，作為上課的講義或是學習補充教材，對市場的影響不大的話，就不會有侵權的問題了。</a:t>
            </a:r>
            <a:endParaRPr lang="en-US" altLang="zh-TW" b="1" dirty="0" smtClean="0">
              <a:solidFill>
                <a:srgbClr val="C73E23"/>
              </a:solidFill>
              <a:latin typeface="華康雅風體W3" pitchFamily="65" charset="-120"/>
              <a:ea typeface="華康雅風體W3" pitchFamily="65" charset="-120"/>
            </a:endParaRPr>
          </a:p>
          <a:p>
            <a:r>
              <a:rPr lang="zh-TW" altLang="en-US" b="1" dirty="0" smtClean="0">
                <a:solidFill>
                  <a:srgbClr val="C73E23"/>
                </a:solidFill>
                <a:latin typeface="華康雅風體W3" pitchFamily="65" charset="-120"/>
                <a:ea typeface="華康雅風體W3" pitchFamily="65" charset="-120"/>
              </a:rPr>
              <a:t>如果未經授權而又影印整本教科書，可能會違反著作權法而吃上官司。</a:t>
            </a:r>
            <a:endParaRPr lang="en-US" altLang="zh-TW" b="1" dirty="0" smtClean="0">
              <a:solidFill>
                <a:srgbClr val="C73E23"/>
              </a:solidFill>
              <a:latin typeface="華康雅風體W3" pitchFamily="65" charset="-120"/>
              <a:ea typeface="華康雅風體W3" pitchFamily="65" charset="-120"/>
            </a:endParaRPr>
          </a:p>
          <a:p>
            <a:r>
              <a:rPr lang="zh-TW" altLang="en-US" b="1" dirty="0" smtClean="0">
                <a:solidFill>
                  <a:srgbClr val="C73E23"/>
                </a:solidFill>
                <a:latin typeface="華康雅風體W3" pitchFamily="65" charset="-120"/>
                <a:ea typeface="華康雅風體W3" pitchFamily="65" charset="-120"/>
              </a:rPr>
              <a:t>解決方案：可多利用二手書交流平台，如：校園二手教科書網。 </a:t>
            </a:r>
            <a:r>
              <a:rPr lang="en-US" altLang="zh-TW" b="1" dirty="0" smtClean="0">
                <a:solidFill>
                  <a:srgbClr val="C73E23"/>
                </a:solidFill>
                <a:latin typeface="華康雅風體W3" pitchFamily="65" charset="-120"/>
                <a:ea typeface="華康雅風體W3" pitchFamily="65" charset="-120"/>
              </a:rPr>
              <a:t>(</a:t>
            </a:r>
            <a:r>
              <a:rPr lang="en-US" altLang="zh-TW" b="1" dirty="0" smtClean="0">
                <a:solidFill>
                  <a:srgbClr val="C73E23"/>
                </a:solidFill>
                <a:latin typeface="華康雅風體W3" pitchFamily="65" charset="-120"/>
                <a:ea typeface="華康雅風體W3" pitchFamily="65" charset="-120"/>
                <a:hlinkClick r:id="rId2"/>
              </a:rPr>
              <a:t>http://2handbook.nasme.org.tw/</a:t>
            </a:r>
            <a:r>
              <a:rPr lang="en-US" altLang="zh-TW" b="1" dirty="0" smtClean="0">
                <a:solidFill>
                  <a:srgbClr val="C73E23"/>
                </a:solidFill>
                <a:latin typeface="華康雅風體W3" pitchFamily="65" charset="-120"/>
                <a:ea typeface="華康雅風體W3" pitchFamily="65" charset="-120"/>
              </a:rPr>
              <a:t>)</a:t>
            </a:r>
          </a:p>
          <a:p>
            <a:endParaRPr lang="en-US" altLang="zh-TW" b="1" dirty="0" smtClean="0">
              <a:solidFill>
                <a:srgbClr val="C73E23"/>
              </a:solidFill>
              <a:latin typeface="華康雅風體W3" pitchFamily="65" charset="-120"/>
              <a:ea typeface="華康雅風體W3" pitchFamily="65" charset="-120"/>
            </a:endParaRPr>
          </a:p>
          <a:p>
            <a:pPr>
              <a:buNone/>
            </a:pPr>
            <a:endParaRPr lang="en-US" altLang="zh-TW" b="1" dirty="0" smtClean="0">
              <a:solidFill>
                <a:srgbClr val="C73E23"/>
              </a:solidFill>
              <a:latin typeface="華康雅風體W3" pitchFamily="65" charset="-120"/>
              <a:ea typeface="華康雅風體W3" pitchFamily="65" charset="-120"/>
            </a:endParaRPr>
          </a:p>
          <a:p>
            <a:pPr>
              <a:buNone/>
            </a:pPr>
            <a:endParaRPr lang="en-US" altLang="zh-TW" b="1" dirty="0" smtClean="0">
              <a:solidFill>
                <a:srgbClr val="C73E23"/>
              </a:solidFill>
              <a:latin typeface="華康雅風體W3" pitchFamily="65" charset="-120"/>
              <a:ea typeface="華康雅風體W3" pitchFamily="65" charset="-120"/>
            </a:endParaRPr>
          </a:p>
          <a:p>
            <a:endParaRPr lang="zh-TW" altLang="en-US" dirty="0"/>
          </a:p>
        </p:txBody>
      </p:sp>
      <p:sp>
        <p:nvSpPr>
          <p:cNvPr id="4" name="文字方塊 3"/>
          <p:cNvSpPr txBox="1"/>
          <p:nvPr/>
        </p:nvSpPr>
        <p:spPr>
          <a:xfrm>
            <a:off x="5652120" y="6530218"/>
            <a:ext cx="3240360" cy="3277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85000"/>
              </a:lnSpc>
              <a:buNone/>
            </a:pPr>
            <a:r>
              <a:rPr lang="en-US" altLang="zh-TW" b="1" dirty="0" smtClean="0">
                <a:solidFill>
                  <a:srgbClr val="C73E23"/>
                </a:solidFill>
                <a:latin typeface="華康雅風體W3" pitchFamily="65" charset="-120"/>
                <a:ea typeface="華康雅風體W3" pitchFamily="65" charset="-120"/>
              </a:rPr>
              <a:t>(</a:t>
            </a:r>
            <a:r>
              <a:rPr lang="zh-TW" altLang="en-US" b="1" dirty="0" smtClean="0">
                <a:solidFill>
                  <a:srgbClr val="C73E23"/>
                </a:solidFill>
                <a:latin typeface="華康雅風體W3" pitchFamily="65" charset="-120"/>
                <a:ea typeface="華康雅風體W3" pitchFamily="65" charset="-120"/>
              </a:rPr>
              <a:t>資料來源：著作權生活通頁</a:t>
            </a:r>
            <a:r>
              <a:rPr lang="en-US" altLang="zh-TW" b="1" dirty="0" smtClean="0">
                <a:solidFill>
                  <a:srgbClr val="C73E23"/>
                </a:solidFill>
                <a:latin typeface="華康雅風體W3" pitchFamily="65" charset="-120"/>
                <a:ea typeface="華康雅風體W3" pitchFamily="65" charset="-120"/>
              </a:rPr>
              <a:t>4)</a:t>
            </a:r>
            <a:endParaRPr lang="zh-TW" altLang="en-US" b="1" dirty="0" smtClean="0">
              <a:solidFill>
                <a:srgbClr val="C73E23"/>
              </a:solidFill>
              <a:latin typeface="華康雅風體W3" pitchFamily="65" charset="-120"/>
              <a:ea typeface="華康雅風體W3" pitchFamily="65" charset="-12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latin typeface="華康雅風體W3" pitchFamily="65" charset="-120"/>
                <a:ea typeface="華康雅風體W3" pitchFamily="65" charset="-120"/>
              </a:rPr>
              <a:t>四、上課錄音老師上課內容會不會侵害著作財產權</a:t>
            </a:r>
            <a:r>
              <a:rPr lang="en-US" altLang="zh-TW" b="1" dirty="0" smtClean="0">
                <a:latin typeface="華康雅風體W3" pitchFamily="65" charset="-120"/>
                <a:ea typeface="華康雅風體W3" pitchFamily="65" charset="-120"/>
              </a:rPr>
              <a:t>?</a:t>
            </a:r>
            <a:endParaRPr lang="zh-TW" altLang="en-US" b="1" dirty="0">
              <a:latin typeface="華康雅風體W3" pitchFamily="65" charset="-120"/>
              <a:ea typeface="華康雅風體W3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zh-TW" altLang="en-US" b="1" dirty="0" smtClean="0">
                <a:solidFill>
                  <a:srgbClr val="C73E23"/>
                </a:solidFill>
                <a:latin typeface="華康雅風體W3" pitchFamily="65" charset="-120"/>
                <a:ea typeface="華康雅風體W3" pitchFamily="65" charset="-120"/>
              </a:rPr>
              <a:t>基本上，錄音確實是屬於著作權法之「重製」行為，但依照著作權法規定，錄製上課內容動機係在於掌握課程內容、方便課後複習等個人、非營利之目的，因此在合理範圍內並不會侵害著作財產權。</a:t>
            </a:r>
            <a:endParaRPr lang="en-US" altLang="zh-TW" b="1" dirty="0" smtClean="0">
              <a:solidFill>
                <a:srgbClr val="C73E23"/>
              </a:solidFill>
              <a:latin typeface="華康雅風體W3" pitchFamily="65" charset="-120"/>
              <a:ea typeface="華康雅風體W3" pitchFamily="65" charset="-120"/>
            </a:endParaRPr>
          </a:p>
          <a:p>
            <a:endParaRPr lang="en-US" altLang="zh-TW" b="1" dirty="0" smtClean="0">
              <a:solidFill>
                <a:srgbClr val="C73E23"/>
              </a:solidFill>
              <a:latin typeface="華康雅風體W3" pitchFamily="65" charset="-120"/>
              <a:ea typeface="華康雅風體W3" pitchFamily="65" charset="-120"/>
            </a:endParaRPr>
          </a:p>
          <a:p>
            <a:endParaRPr lang="en-US" altLang="zh-TW" b="1" dirty="0" smtClean="0">
              <a:solidFill>
                <a:srgbClr val="C73E23"/>
              </a:solidFill>
              <a:latin typeface="華康雅風體W3" pitchFamily="65" charset="-120"/>
              <a:ea typeface="華康雅風體W3" pitchFamily="65" charset="-120"/>
            </a:endParaRPr>
          </a:p>
          <a:p>
            <a:endParaRPr lang="en-US" altLang="zh-TW" b="1" dirty="0" smtClean="0">
              <a:solidFill>
                <a:srgbClr val="C73E23"/>
              </a:solidFill>
              <a:latin typeface="華康雅風體W3" pitchFamily="65" charset="-120"/>
              <a:ea typeface="華康雅風體W3" pitchFamily="65" charset="-120"/>
            </a:endParaRPr>
          </a:p>
          <a:p>
            <a:pPr algn="r"/>
            <a:endParaRPr lang="en-US" altLang="zh-TW" sz="1800" b="1" dirty="0" smtClean="0">
              <a:solidFill>
                <a:srgbClr val="C73E23"/>
              </a:solidFill>
              <a:latin typeface="華康雅風體W3" pitchFamily="65" charset="-120"/>
              <a:ea typeface="華康雅風體W3" pitchFamily="65" charset="-120"/>
            </a:endParaRPr>
          </a:p>
          <a:p>
            <a:pPr>
              <a:buNone/>
            </a:pPr>
            <a:endParaRPr lang="en-US" altLang="zh-TW" b="1" dirty="0" smtClean="0">
              <a:solidFill>
                <a:srgbClr val="C73E23"/>
              </a:solidFill>
              <a:latin typeface="華康雅風體W3" pitchFamily="65" charset="-120"/>
              <a:ea typeface="華康雅風體W3" pitchFamily="65" charset="-12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5076056" y="6530218"/>
            <a:ext cx="3816424" cy="3277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85000"/>
              </a:lnSpc>
              <a:buNone/>
            </a:pPr>
            <a:r>
              <a:rPr lang="en-US" altLang="zh-TW" b="1" dirty="0" smtClean="0">
                <a:solidFill>
                  <a:srgbClr val="C73E23"/>
                </a:solidFill>
                <a:latin typeface="華康雅風體W3" pitchFamily="65" charset="-120"/>
                <a:ea typeface="華康雅風體W3" pitchFamily="65" charset="-120"/>
              </a:rPr>
              <a:t>(</a:t>
            </a:r>
            <a:r>
              <a:rPr lang="zh-TW" altLang="en-US" b="1" dirty="0" smtClean="0">
                <a:solidFill>
                  <a:srgbClr val="C73E23"/>
                </a:solidFill>
                <a:latin typeface="華康雅風體W3" pitchFamily="65" charset="-120"/>
                <a:ea typeface="華康雅風體W3" pitchFamily="65" charset="-120"/>
              </a:rPr>
              <a:t>資料來源：著作權生活連續頁集</a:t>
            </a:r>
            <a:r>
              <a:rPr lang="en-US" altLang="zh-TW" b="1" dirty="0" smtClean="0">
                <a:solidFill>
                  <a:srgbClr val="C73E23"/>
                </a:solidFill>
                <a:latin typeface="華康雅風體W3" pitchFamily="65" charset="-120"/>
                <a:ea typeface="華康雅風體W3" pitchFamily="65" charset="-120"/>
              </a:rPr>
              <a:t>6)</a:t>
            </a:r>
            <a:endParaRPr lang="zh-TW" altLang="en-US" b="1" dirty="0" smtClean="0">
              <a:solidFill>
                <a:srgbClr val="C73E23"/>
              </a:solidFill>
              <a:latin typeface="華康雅風體W3" pitchFamily="65" charset="-120"/>
              <a:ea typeface="華康雅風體W3" pitchFamily="65" charset="-12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b="1" dirty="0" smtClean="0">
                <a:latin typeface="華康雅風體W3" pitchFamily="65" charset="-120"/>
                <a:ea typeface="華康雅風體W3" pitchFamily="65" charset="-120"/>
              </a:rPr>
              <a:t>五、並不是註明作者、出處就屬於合理使用他人著作！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85000"/>
              </a:lnSpc>
            </a:pPr>
            <a:r>
              <a:rPr lang="zh-TW" altLang="en-US" b="1" dirty="0" smtClean="0">
                <a:solidFill>
                  <a:srgbClr val="C73E23"/>
                </a:solidFill>
                <a:latin typeface="華康雅風體W3" pitchFamily="65" charset="-120"/>
                <a:ea typeface="華康雅風體W3" pitchFamily="65" charset="-120"/>
              </a:rPr>
              <a:t>引用人雖然有註明作者和出處，但是註明作者、出處是利用人在主張「合理使用」他人著作時，依著作權法所須負擔的義務，而不是只要註明、作者出處即屬於「合理使用」，就可以隨意利用他人著作。</a:t>
            </a:r>
            <a:endParaRPr lang="en-US" altLang="zh-TW" b="1" dirty="0" smtClean="0">
              <a:solidFill>
                <a:srgbClr val="C73E23"/>
              </a:solidFill>
              <a:latin typeface="華康雅風體W3" pitchFamily="65" charset="-120"/>
              <a:ea typeface="華康雅風體W3" pitchFamily="65" charset="-120"/>
            </a:endParaRPr>
          </a:p>
          <a:p>
            <a:pPr>
              <a:lnSpc>
                <a:spcPct val="85000"/>
              </a:lnSpc>
            </a:pPr>
            <a:endParaRPr lang="en-US" altLang="zh-TW" b="1" dirty="0" smtClean="0">
              <a:solidFill>
                <a:srgbClr val="C73E23"/>
              </a:solidFill>
              <a:latin typeface="華康雅風體W3" pitchFamily="65" charset="-120"/>
              <a:ea typeface="華康雅風體W3" pitchFamily="65" charset="-120"/>
            </a:endParaRPr>
          </a:p>
          <a:p>
            <a:pPr>
              <a:lnSpc>
                <a:spcPct val="85000"/>
              </a:lnSpc>
            </a:pPr>
            <a:r>
              <a:rPr lang="zh-TW" altLang="en-US" b="1" dirty="0" smtClean="0">
                <a:solidFill>
                  <a:srgbClr val="C73E23"/>
                </a:solidFill>
                <a:latin typeface="華康雅風體W3" pitchFamily="65" charset="-120"/>
                <a:ea typeface="華康雅風體W3" pitchFamily="65" charset="-120"/>
              </a:rPr>
              <a:t>由於網路傳播力量無遠弗屆，因此將他人的著作上傳到網站上成立「合理使用」的空間極小，因此仍應取得著作權人的授權或同意才行。</a:t>
            </a:r>
            <a:endParaRPr lang="en-US" altLang="zh-TW" b="1" dirty="0" smtClean="0">
              <a:solidFill>
                <a:srgbClr val="C73E23"/>
              </a:solidFill>
              <a:latin typeface="華康雅風體W3" pitchFamily="65" charset="-120"/>
              <a:ea typeface="華康雅風體W3" pitchFamily="65" charset="-120"/>
            </a:endParaRPr>
          </a:p>
          <a:p>
            <a:pPr>
              <a:lnSpc>
                <a:spcPct val="85000"/>
              </a:lnSpc>
            </a:pPr>
            <a:endParaRPr lang="en-US" altLang="zh-TW" b="1" dirty="0" smtClean="0">
              <a:solidFill>
                <a:srgbClr val="C73E23"/>
              </a:solidFill>
              <a:latin typeface="華康雅風體W3" pitchFamily="65" charset="-120"/>
              <a:ea typeface="華康雅風體W3" pitchFamily="65" charset="-120"/>
            </a:endParaRPr>
          </a:p>
          <a:p>
            <a:pPr>
              <a:lnSpc>
                <a:spcPct val="85000"/>
              </a:lnSpc>
            </a:pPr>
            <a:endParaRPr lang="en-US" altLang="zh-TW" b="1" dirty="0" smtClean="0">
              <a:solidFill>
                <a:srgbClr val="C73E23"/>
              </a:solidFill>
              <a:latin typeface="華康雅風體W3" pitchFamily="65" charset="-120"/>
              <a:ea typeface="華康雅風體W3" pitchFamily="65" charset="-120"/>
            </a:endParaRPr>
          </a:p>
          <a:p>
            <a:pPr>
              <a:lnSpc>
                <a:spcPct val="85000"/>
              </a:lnSpc>
            </a:pPr>
            <a:endParaRPr lang="zh-TW" altLang="en-US" b="1" dirty="0" smtClean="0">
              <a:solidFill>
                <a:srgbClr val="C73E23"/>
              </a:solidFill>
              <a:latin typeface="華康雅風體W3" pitchFamily="65" charset="-120"/>
              <a:ea typeface="華康雅風體W3" pitchFamily="65" charset="-12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5076056" y="6530218"/>
            <a:ext cx="3816424" cy="3277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85000"/>
              </a:lnSpc>
              <a:buNone/>
            </a:pPr>
            <a:r>
              <a:rPr lang="en-US" altLang="zh-TW" b="1" dirty="0" smtClean="0">
                <a:solidFill>
                  <a:srgbClr val="C73E23"/>
                </a:solidFill>
                <a:latin typeface="華康雅風體W3" pitchFamily="65" charset="-120"/>
                <a:ea typeface="華康雅風體W3" pitchFamily="65" charset="-120"/>
              </a:rPr>
              <a:t>(</a:t>
            </a:r>
            <a:r>
              <a:rPr lang="zh-TW" altLang="en-US" b="1" dirty="0" smtClean="0">
                <a:solidFill>
                  <a:srgbClr val="C73E23"/>
                </a:solidFill>
                <a:latin typeface="華康雅風體W3" pitchFamily="65" charset="-120"/>
                <a:ea typeface="華康雅風體W3" pitchFamily="65" charset="-120"/>
              </a:rPr>
              <a:t>資料來源：著作權生活連續頁集</a:t>
            </a:r>
            <a:r>
              <a:rPr lang="en-US" altLang="zh-TW" b="1" dirty="0" smtClean="0">
                <a:solidFill>
                  <a:srgbClr val="C73E23"/>
                </a:solidFill>
                <a:latin typeface="華康雅風體W3" pitchFamily="65" charset="-120"/>
                <a:ea typeface="華康雅風體W3" pitchFamily="65" charset="-120"/>
              </a:rPr>
              <a:t>20)</a:t>
            </a:r>
            <a:endParaRPr lang="zh-TW" altLang="en-US" b="1" dirty="0" smtClean="0">
              <a:solidFill>
                <a:srgbClr val="C73E23"/>
              </a:solidFill>
              <a:latin typeface="華康雅風體W3" pitchFamily="65" charset="-120"/>
              <a:ea typeface="華康雅風體W3" pitchFamily="65" charset="-12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b="1" dirty="0" smtClean="0">
                <a:latin typeface="華康雅風體W3" pitchFamily="65" charset="-120"/>
                <a:ea typeface="華康雅風體W3" pitchFamily="65" charset="-120"/>
              </a:rPr>
              <a:t>六、因為教學需要，老師可不可以公開播放影片給學生欣賞？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85000"/>
              </a:lnSpc>
            </a:pPr>
            <a:r>
              <a:rPr lang="zh-TW" altLang="en-US" sz="2600" b="1" dirty="0" smtClean="0">
                <a:solidFill>
                  <a:srgbClr val="C73E23"/>
                </a:solidFill>
                <a:latin typeface="華康雅風體W3" pitchFamily="65" charset="-120"/>
                <a:ea typeface="華康雅風體W3" pitchFamily="65" charset="-120"/>
              </a:rPr>
              <a:t>公開上映權需具備下列幾個要件：</a:t>
            </a:r>
            <a:endParaRPr lang="en-US" altLang="zh-TW" sz="2600" b="1" dirty="0" smtClean="0">
              <a:solidFill>
                <a:srgbClr val="C73E23"/>
              </a:solidFill>
              <a:latin typeface="華康雅風體W3" pitchFamily="65" charset="-120"/>
              <a:ea typeface="華康雅風體W3" pitchFamily="65" charset="-120"/>
            </a:endParaRPr>
          </a:p>
          <a:p>
            <a:pPr>
              <a:lnSpc>
                <a:spcPct val="85000"/>
              </a:lnSpc>
              <a:buNone/>
            </a:pPr>
            <a:r>
              <a:rPr lang="en-US" altLang="zh-TW" sz="2600" b="1" dirty="0" smtClean="0">
                <a:solidFill>
                  <a:srgbClr val="C73E23"/>
                </a:solidFill>
                <a:latin typeface="華康雅風體W3" pitchFamily="65" charset="-120"/>
                <a:ea typeface="華康雅風體W3" pitchFamily="65" charset="-120"/>
              </a:rPr>
              <a:t>  (</a:t>
            </a:r>
            <a:r>
              <a:rPr lang="zh-TW" altLang="zh-TW" sz="2600" b="1" dirty="0" smtClean="0">
                <a:solidFill>
                  <a:srgbClr val="C73E23"/>
                </a:solidFill>
                <a:latin typeface="華康雅風體W3" pitchFamily="65" charset="-120"/>
                <a:ea typeface="華康雅風體W3" pitchFamily="65" charset="-120"/>
              </a:rPr>
              <a:t>一</a:t>
            </a:r>
            <a:r>
              <a:rPr lang="en-US" altLang="zh-TW" sz="2600" b="1" dirty="0" smtClean="0">
                <a:solidFill>
                  <a:srgbClr val="C73E23"/>
                </a:solidFill>
                <a:latin typeface="華康雅風體W3" pitchFamily="65" charset="-120"/>
                <a:ea typeface="華康雅風體W3" pitchFamily="65" charset="-120"/>
              </a:rPr>
              <a:t>)</a:t>
            </a:r>
            <a:r>
              <a:rPr lang="zh-TW" altLang="en-US" sz="2600" b="1" dirty="0" smtClean="0">
                <a:solidFill>
                  <a:srgbClr val="C73E23"/>
                </a:solidFill>
                <a:latin typeface="華康雅風體W3" pitchFamily="65" charset="-120"/>
                <a:ea typeface="華康雅風體W3" pitchFamily="65" charset="-120"/>
              </a:rPr>
              <a:t>非以營利為目的。</a:t>
            </a:r>
            <a:endParaRPr lang="zh-TW" altLang="zh-TW" sz="2600" b="1" dirty="0" smtClean="0">
              <a:solidFill>
                <a:srgbClr val="C73E23"/>
              </a:solidFill>
              <a:latin typeface="華康雅風體W3" pitchFamily="65" charset="-120"/>
              <a:ea typeface="華康雅風體W3" pitchFamily="65" charset="-120"/>
            </a:endParaRPr>
          </a:p>
          <a:p>
            <a:pPr>
              <a:lnSpc>
                <a:spcPct val="85000"/>
              </a:lnSpc>
              <a:buNone/>
            </a:pPr>
            <a:r>
              <a:rPr lang="en-US" altLang="zh-TW" sz="2600" b="1" dirty="0" smtClean="0">
                <a:solidFill>
                  <a:srgbClr val="C73E23"/>
                </a:solidFill>
                <a:latin typeface="華康雅風體W3" pitchFamily="65" charset="-120"/>
                <a:ea typeface="華康雅風體W3" pitchFamily="65" charset="-120"/>
              </a:rPr>
              <a:t>  (</a:t>
            </a:r>
            <a:r>
              <a:rPr lang="zh-TW" altLang="zh-TW" sz="2600" b="1" dirty="0" smtClean="0">
                <a:solidFill>
                  <a:srgbClr val="C73E23"/>
                </a:solidFill>
                <a:latin typeface="華康雅風體W3" pitchFamily="65" charset="-120"/>
                <a:ea typeface="華康雅風體W3" pitchFamily="65" charset="-120"/>
              </a:rPr>
              <a:t>二</a:t>
            </a:r>
            <a:r>
              <a:rPr lang="en-US" altLang="zh-TW" sz="2600" b="1" dirty="0" smtClean="0">
                <a:solidFill>
                  <a:srgbClr val="C73E23"/>
                </a:solidFill>
                <a:latin typeface="華康雅風體W3" pitchFamily="65" charset="-120"/>
                <a:ea typeface="華康雅風體W3" pitchFamily="65" charset="-120"/>
              </a:rPr>
              <a:t>)</a:t>
            </a:r>
            <a:r>
              <a:rPr lang="zh-TW" altLang="en-US" sz="2600" b="1" dirty="0" smtClean="0">
                <a:solidFill>
                  <a:srgbClr val="C73E23"/>
                </a:solidFill>
                <a:latin typeface="華康雅風體W3" pitchFamily="65" charset="-120"/>
                <a:ea typeface="華康雅風體W3" pitchFamily="65" charset="-120"/>
              </a:rPr>
              <a:t>未對觀眾或聽眾直接或間接收取任何費用。</a:t>
            </a:r>
            <a:endParaRPr lang="zh-TW" altLang="zh-TW" sz="2600" b="1" dirty="0" smtClean="0">
              <a:solidFill>
                <a:srgbClr val="C73E23"/>
              </a:solidFill>
              <a:latin typeface="華康雅風體W3" pitchFamily="65" charset="-120"/>
              <a:ea typeface="華康雅風體W3" pitchFamily="65" charset="-120"/>
            </a:endParaRPr>
          </a:p>
          <a:p>
            <a:pPr algn="just">
              <a:lnSpc>
                <a:spcPct val="85000"/>
              </a:lnSpc>
              <a:buNone/>
            </a:pPr>
            <a:r>
              <a:rPr lang="en-US" altLang="zh-TW" sz="2600" b="1" dirty="0" smtClean="0">
                <a:solidFill>
                  <a:srgbClr val="C73E23"/>
                </a:solidFill>
                <a:latin typeface="華康雅風體W3" pitchFamily="65" charset="-120"/>
                <a:ea typeface="華康雅風體W3" pitchFamily="65" charset="-120"/>
              </a:rPr>
              <a:t>  (</a:t>
            </a:r>
            <a:r>
              <a:rPr lang="zh-TW" altLang="zh-TW" sz="2600" b="1" dirty="0" smtClean="0">
                <a:solidFill>
                  <a:srgbClr val="C73E23"/>
                </a:solidFill>
                <a:latin typeface="華康雅風體W3" pitchFamily="65" charset="-120"/>
                <a:ea typeface="華康雅風體W3" pitchFamily="65" charset="-120"/>
              </a:rPr>
              <a:t>三</a:t>
            </a:r>
            <a:r>
              <a:rPr lang="en-US" altLang="zh-TW" sz="2600" b="1" dirty="0" smtClean="0">
                <a:solidFill>
                  <a:srgbClr val="C73E23"/>
                </a:solidFill>
                <a:latin typeface="華康雅風體W3" pitchFamily="65" charset="-120"/>
                <a:ea typeface="華康雅風體W3" pitchFamily="65" charset="-120"/>
              </a:rPr>
              <a:t>)</a:t>
            </a:r>
            <a:r>
              <a:rPr lang="zh-TW" altLang="en-US" sz="2600" b="1" dirty="0" smtClean="0">
                <a:solidFill>
                  <a:srgbClr val="C73E23"/>
                </a:solidFill>
                <a:latin typeface="華康雅風體W3" pitchFamily="65" charset="-120"/>
                <a:ea typeface="華康雅風體W3" pitchFamily="65" charset="-120"/>
              </a:rPr>
              <a:t>未對表演人支付報酬</a:t>
            </a:r>
            <a:r>
              <a:rPr lang="zh-TW" altLang="zh-TW" sz="2600" b="1" dirty="0" smtClean="0">
                <a:solidFill>
                  <a:srgbClr val="C73E23"/>
                </a:solidFill>
                <a:latin typeface="華康雅風體W3" pitchFamily="65" charset="-120"/>
                <a:ea typeface="華康雅風體W3" pitchFamily="65" charset="-120"/>
              </a:rPr>
              <a:t>。</a:t>
            </a:r>
            <a:endParaRPr lang="en-US" altLang="zh-TW" sz="2600" b="1" dirty="0" smtClean="0">
              <a:solidFill>
                <a:srgbClr val="C73E23"/>
              </a:solidFill>
              <a:latin typeface="華康雅風體W3" pitchFamily="65" charset="-120"/>
              <a:ea typeface="華康雅風體W3" pitchFamily="65" charset="-120"/>
            </a:endParaRPr>
          </a:p>
          <a:p>
            <a:pPr>
              <a:lnSpc>
                <a:spcPct val="85000"/>
              </a:lnSpc>
              <a:buNone/>
            </a:pPr>
            <a:r>
              <a:rPr lang="en-US" altLang="zh-TW" sz="2600" b="1" dirty="0" smtClean="0">
                <a:solidFill>
                  <a:srgbClr val="C73E23"/>
                </a:solidFill>
                <a:latin typeface="華康雅風體W3" pitchFamily="65" charset="-120"/>
                <a:ea typeface="華康雅風體W3" pitchFamily="65" charset="-120"/>
              </a:rPr>
              <a:t>  (</a:t>
            </a:r>
            <a:r>
              <a:rPr lang="zh-TW" altLang="en-US" sz="2600" b="1" dirty="0" smtClean="0">
                <a:solidFill>
                  <a:srgbClr val="C73E23"/>
                </a:solidFill>
                <a:latin typeface="華康雅風體W3" pitchFamily="65" charset="-120"/>
                <a:ea typeface="華康雅風體W3" pitchFamily="65" charset="-120"/>
              </a:rPr>
              <a:t>四</a:t>
            </a:r>
            <a:r>
              <a:rPr lang="en-US" altLang="zh-TW" sz="2600" b="1" dirty="0" smtClean="0">
                <a:solidFill>
                  <a:srgbClr val="C73E23"/>
                </a:solidFill>
                <a:latin typeface="華康雅風體W3" pitchFamily="65" charset="-120"/>
                <a:ea typeface="華康雅風體W3" pitchFamily="65" charset="-120"/>
              </a:rPr>
              <a:t>)</a:t>
            </a:r>
            <a:r>
              <a:rPr lang="zh-TW" altLang="en-US" sz="2600" b="1" dirty="0" smtClean="0">
                <a:solidFill>
                  <a:srgbClr val="C73E23"/>
                </a:solidFill>
                <a:latin typeface="華康雅風體W3" pitchFamily="65" charset="-120"/>
                <a:ea typeface="華康雅風體W3" pitchFamily="65" charset="-120"/>
              </a:rPr>
              <a:t>必須是已公開發表的著作</a:t>
            </a:r>
            <a:r>
              <a:rPr lang="zh-TW" altLang="zh-TW" sz="2600" b="1" dirty="0" smtClean="0">
                <a:solidFill>
                  <a:srgbClr val="C73E23"/>
                </a:solidFill>
                <a:latin typeface="華康雅風體W3" pitchFamily="65" charset="-120"/>
                <a:ea typeface="華康雅風體W3" pitchFamily="65" charset="-120"/>
              </a:rPr>
              <a:t>。</a:t>
            </a:r>
            <a:endParaRPr lang="en-US" altLang="zh-TW" sz="2600" b="1" dirty="0" smtClean="0">
              <a:solidFill>
                <a:srgbClr val="C73E23"/>
              </a:solidFill>
              <a:latin typeface="華康雅風體W3" pitchFamily="65" charset="-120"/>
              <a:ea typeface="華康雅風體W3" pitchFamily="65" charset="-120"/>
            </a:endParaRPr>
          </a:p>
          <a:p>
            <a:pPr>
              <a:lnSpc>
                <a:spcPct val="85000"/>
              </a:lnSpc>
              <a:buNone/>
            </a:pPr>
            <a:r>
              <a:rPr lang="en-US" altLang="zh-TW" sz="2600" b="1" dirty="0" smtClean="0">
                <a:solidFill>
                  <a:srgbClr val="C73E23"/>
                </a:solidFill>
                <a:latin typeface="華康雅風體W3" pitchFamily="65" charset="-120"/>
                <a:ea typeface="華康雅風體W3" pitchFamily="65" charset="-120"/>
              </a:rPr>
              <a:t>  (</a:t>
            </a:r>
            <a:r>
              <a:rPr lang="zh-TW" altLang="en-US" sz="2600" b="1" dirty="0" smtClean="0">
                <a:solidFill>
                  <a:srgbClr val="C73E23"/>
                </a:solidFill>
                <a:latin typeface="華康雅風體W3" pitchFamily="65" charset="-120"/>
                <a:ea typeface="華康雅風體W3" pitchFamily="65" charset="-120"/>
              </a:rPr>
              <a:t>五</a:t>
            </a:r>
            <a:r>
              <a:rPr lang="en-US" altLang="zh-TW" sz="2600" b="1" dirty="0" smtClean="0">
                <a:solidFill>
                  <a:srgbClr val="C73E23"/>
                </a:solidFill>
                <a:latin typeface="華康雅風體W3" pitchFamily="65" charset="-120"/>
                <a:ea typeface="華康雅風體W3" pitchFamily="65" charset="-120"/>
              </a:rPr>
              <a:t>)</a:t>
            </a:r>
            <a:r>
              <a:rPr lang="zh-TW" altLang="en-US" sz="2600" b="1" dirty="0" smtClean="0">
                <a:solidFill>
                  <a:srgbClr val="C73E23"/>
                </a:solidFill>
                <a:latin typeface="華康雅風體W3" pitchFamily="65" charset="-120"/>
                <a:ea typeface="華康雅風體W3" pitchFamily="65" charset="-120"/>
              </a:rPr>
              <a:t>必須是特定活動</a:t>
            </a:r>
            <a:r>
              <a:rPr lang="zh-TW" altLang="zh-TW" sz="2600" b="1" dirty="0" smtClean="0">
                <a:solidFill>
                  <a:srgbClr val="C73E23"/>
                </a:solidFill>
                <a:latin typeface="華康雅風體W3" pitchFamily="65" charset="-120"/>
                <a:ea typeface="華康雅風體W3" pitchFamily="65" charset="-120"/>
              </a:rPr>
              <a:t>。</a:t>
            </a:r>
            <a:endParaRPr lang="en-US" altLang="zh-TW" sz="2600" b="1" dirty="0" smtClean="0">
              <a:solidFill>
                <a:srgbClr val="C73E23"/>
              </a:solidFill>
              <a:latin typeface="華康雅風體W3" pitchFamily="65" charset="-120"/>
              <a:ea typeface="華康雅風體W3" pitchFamily="65" charset="-120"/>
            </a:endParaRPr>
          </a:p>
          <a:p>
            <a:pPr>
              <a:lnSpc>
                <a:spcPct val="85000"/>
              </a:lnSpc>
            </a:pPr>
            <a:endParaRPr lang="en-US" altLang="zh-TW" sz="2600" b="1" dirty="0" smtClean="0">
              <a:solidFill>
                <a:srgbClr val="C73E23"/>
              </a:solidFill>
              <a:latin typeface="華康雅風體W3" pitchFamily="65" charset="-120"/>
              <a:ea typeface="華康雅風體W3" pitchFamily="65" charset="-120"/>
            </a:endParaRPr>
          </a:p>
          <a:p>
            <a:pPr>
              <a:lnSpc>
                <a:spcPct val="85000"/>
              </a:lnSpc>
            </a:pPr>
            <a:r>
              <a:rPr lang="zh-TW" altLang="en-US" sz="2600" b="1" dirty="0" smtClean="0">
                <a:solidFill>
                  <a:srgbClr val="C73E23"/>
                </a:solidFill>
                <a:latin typeface="華康雅風體W3" pitchFamily="65" charset="-120"/>
                <a:ea typeface="華康雅風體W3" pitchFamily="65" charset="-120"/>
              </a:rPr>
              <a:t>因此，最佳的方法應該是擷取影片的適當部分，引用到的課堂教材中；或是取得公開播映的版本來放映，才是最適當的方式！</a:t>
            </a:r>
            <a:endParaRPr lang="en-US" altLang="zh-TW" sz="2600" b="1" dirty="0" smtClean="0">
              <a:solidFill>
                <a:srgbClr val="C73E23"/>
              </a:solidFill>
              <a:latin typeface="華康雅風體W3" pitchFamily="65" charset="-120"/>
              <a:ea typeface="華康雅風體W3" pitchFamily="65" charset="-120"/>
            </a:endParaRPr>
          </a:p>
          <a:p>
            <a:pPr>
              <a:lnSpc>
                <a:spcPct val="85000"/>
              </a:lnSpc>
            </a:pPr>
            <a:endParaRPr lang="en-US" altLang="zh-TW" sz="2600" b="1" dirty="0" smtClean="0">
              <a:solidFill>
                <a:srgbClr val="C73E23"/>
              </a:solidFill>
              <a:latin typeface="華康雅風體W3" pitchFamily="65" charset="-120"/>
              <a:ea typeface="華康雅風體W3" pitchFamily="65" charset="-120"/>
            </a:endParaRPr>
          </a:p>
          <a:p>
            <a:endParaRPr lang="zh-TW" altLang="en-US" dirty="0"/>
          </a:p>
        </p:txBody>
      </p:sp>
      <p:sp>
        <p:nvSpPr>
          <p:cNvPr id="6" name="文字方塊 5"/>
          <p:cNvSpPr txBox="1"/>
          <p:nvPr/>
        </p:nvSpPr>
        <p:spPr>
          <a:xfrm>
            <a:off x="5652120" y="6530218"/>
            <a:ext cx="3240360" cy="3277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85000"/>
              </a:lnSpc>
              <a:buNone/>
            </a:pPr>
            <a:r>
              <a:rPr lang="en-US" altLang="zh-TW" b="1" dirty="0" smtClean="0">
                <a:solidFill>
                  <a:srgbClr val="C73E23"/>
                </a:solidFill>
                <a:latin typeface="華康雅風體W3" pitchFamily="65" charset="-120"/>
                <a:ea typeface="華康雅風體W3" pitchFamily="65" charset="-120"/>
              </a:rPr>
              <a:t>(</a:t>
            </a:r>
            <a:r>
              <a:rPr lang="zh-TW" altLang="en-US" b="1" dirty="0" smtClean="0">
                <a:solidFill>
                  <a:srgbClr val="C73E23"/>
                </a:solidFill>
                <a:latin typeface="華康雅風體W3" pitchFamily="65" charset="-120"/>
                <a:ea typeface="華康雅風體W3" pitchFamily="65" charset="-120"/>
              </a:rPr>
              <a:t>資料來源：著作權生活通頁</a:t>
            </a:r>
            <a:r>
              <a:rPr lang="en-US" altLang="zh-TW" b="1" dirty="0" smtClean="0">
                <a:solidFill>
                  <a:srgbClr val="C73E23"/>
                </a:solidFill>
                <a:latin typeface="華康雅風體W3" pitchFamily="65" charset="-120"/>
                <a:ea typeface="華康雅風體W3" pitchFamily="65" charset="-120"/>
              </a:rPr>
              <a:t>7)</a:t>
            </a:r>
            <a:endParaRPr lang="zh-TW" altLang="en-US" b="1" dirty="0" smtClean="0">
              <a:solidFill>
                <a:srgbClr val="C73E23"/>
              </a:solidFill>
              <a:latin typeface="華康雅風體W3" pitchFamily="65" charset="-120"/>
              <a:ea typeface="華康雅風體W3" pitchFamily="65" charset="-12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b="1" dirty="0" smtClean="0">
                <a:latin typeface="華康雅風體W3" pitchFamily="65" charset="-120"/>
                <a:ea typeface="華康雅風體W3" pitchFamily="65" charset="-120"/>
              </a:rPr>
              <a:t>七、可不可以將電腦軟體以及其序號放在網路上與朋友分享</a:t>
            </a:r>
            <a:r>
              <a:rPr lang="en-US" altLang="zh-TW" b="1" dirty="0" smtClean="0">
                <a:latin typeface="華康雅風體W3" pitchFamily="65" charset="-120"/>
                <a:ea typeface="華康雅風體W3" pitchFamily="65" charset="-120"/>
              </a:rPr>
              <a:t>?</a:t>
            </a:r>
            <a:endParaRPr lang="zh-TW" altLang="en-US" b="1" dirty="0" smtClean="0">
              <a:latin typeface="華康雅風體W3" pitchFamily="65" charset="-120"/>
              <a:ea typeface="華康雅風體W3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04747" lvl="1">
              <a:lnSpc>
                <a:spcPct val="65000"/>
              </a:lnSpc>
              <a:spcBef>
                <a:spcPts val="1866"/>
              </a:spcBef>
              <a:buFont typeface="Arial" pitchFamily="34" charset="0"/>
              <a:buChar char="•"/>
            </a:pPr>
            <a:r>
              <a:rPr lang="zh-TW" altLang="en-US" sz="2600" b="1" dirty="0" smtClean="0">
                <a:solidFill>
                  <a:srgbClr val="C73E23"/>
                </a:solidFill>
                <a:latin typeface="華康雅風體W3" pitchFamily="65" charset="-120"/>
                <a:ea typeface="華康雅風體W3" pitchFamily="65" charset="-120"/>
              </a:rPr>
              <a:t>拷貝原版的軟體光碟，安裝在其他的電腦裡，會侵害著作權人的「重製權」 。</a:t>
            </a:r>
          </a:p>
          <a:p>
            <a:pPr>
              <a:lnSpc>
                <a:spcPct val="65000"/>
              </a:lnSpc>
            </a:pPr>
            <a:endParaRPr lang="zh-TW" altLang="en-US" sz="2600" b="1" dirty="0" smtClean="0">
              <a:solidFill>
                <a:srgbClr val="C73E23"/>
              </a:solidFill>
              <a:latin typeface="華康雅風體W3" pitchFamily="65" charset="-120"/>
              <a:ea typeface="華康雅風體W3" pitchFamily="65" charset="-120"/>
            </a:endParaRPr>
          </a:p>
          <a:p>
            <a:pPr marL="304747" lvl="1" algn="just">
              <a:lnSpc>
                <a:spcPct val="65000"/>
              </a:lnSpc>
              <a:spcBef>
                <a:spcPts val="1866"/>
              </a:spcBef>
              <a:buFont typeface="Arial" pitchFamily="34" charset="0"/>
              <a:buChar char="•"/>
            </a:pPr>
            <a:r>
              <a:rPr lang="zh-TW" altLang="en-US" sz="2600" b="1" dirty="0" smtClean="0">
                <a:solidFill>
                  <a:srgbClr val="C73E23"/>
                </a:solidFill>
                <a:latin typeface="華康雅風體W3" pitchFamily="65" charset="-120"/>
                <a:ea typeface="華康雅風體W3" pitchFamily="65" charset="-120"/>
              </a:rPr>
              <a:t>如果將軟體序號公布在網路上，和網友分享，這些行為則</a:t>
            </a:r>
            <a:r>
              <a:rPr lang="zh-TW" altLang="en-US" sz="2400" b="1" dirty="0" smtClean="0">
                <a:solidFill>
                  <a:srgbClr val="C73E23"/>
                </a:solidFill>
                <a:latin typeface="華康雅風體W3" pitchFamily="65" charset="-120"/>
                <a:ea typeface="華康雅風體W3" pitchFamily="65" charset="-120"/>
              </a:rPr>
              <a:t>違反</a:t>
            </a:r>
            <a:r>
              <a:rPr lang="zh-TW" altLang="en-US" sz="2600" b="1" dirty="0" smtClean="0">
                <a:solidFill>
                  <a:srgbClr val="C73E23"/>
                </a:solidFill>
                <a:latin typeface="華康雅風體W3" pitchFamily="65" charset="-120"/>
                <a:ea typeface="華康雅風體W3" pitchFamily="65" charset="-120"/>
              </a:rPr>
              <a:t>了著作權人的「防盜拷措施」，依法須</a:t>
            </a:r>
            <a:r>
              <a:rPr lang="zh-TW" altLang="en-US" sz="2400" b="1" dirty="0" smtClean="0">
                <a:solidFill>
                  <a:srgbClr val="C73E23"/>
                </a:solidFill>
                <a:latin typeface="華康雅風體W3" pitchFamily="65" charset="-120"/>
                <a:ea typeface="華康雅風體W3" pitchFamily="65" charset="-120"/>
              </a:rPr>
              <a:t>負擔</a:t>
            </a:r>
            <a:r>
              <a:rPr lang="zh-TW" altLang="en-US" sz="2600" b="1" dirty="0" smtClean="0">
                <a:solidFill>
                  <a:srgbClr val="C73E23"/>
                </a:solidFill>
                <a:latin typeface="華康雅風體W3" pitchFamily="65" charset="-120"/>
                <a:ea typeface="華康雅風體W3" pitchFamily="65" charset="-120"/>
              </a:rPr>
              <a:t>民、刑事責任。</a:t>
            </a:r>
          </a:p>
          <a:p>
            <a:pPr>
              <a:lnSpc>
                <a:spcPct val="65000"/>
              </a:lnSpc>
            </a:pPr>
            <a:endParaRPr lang="zh-TW" altLang="en-US" sz="2600" b="1" dirty="0" smtClean="0">
              <a:solidFill>
                <a:srgbClr val="C73E23"/>
              </a:solidFill>
              <a:latin typeface="華康雅風體W3" pitchFamily="65" charset="-120"/>
              <a:ea typeface="華康雅風體W3" pitchFamily="65" charset="-12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5292080" y="6530218"/>
            <a:ext cx="3600400" cy="3277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85000"/>
              </a:lnSpc>
              <a:buNone/>
            </a:pPr>
            <a:r>
              <a:rPr lang="en-US" altLang="zh-TW" b="1" dirty="0" smtClean="0">
                <a:solidFill>
                  <a:srgbClr val="C73E23"/>
                </a:solidFill>
                <a:latin typeface="華康雅風體W3" pitchFamily="65" charset="-120"/>
                <a:ea typeface="華康雅風體W3" pitchFamily="65" charset="-120"/>
              </a:rPr>
              <a:t>(</a:t>
            </a:r>
            <a:r>
              <a:rPr lang="zh-TW" altLang="en-US" b="1" dirty="0" smtClean="0">
                <a:solidFill>
                  <a:srgbClr val="C73E23"/>
                </a:solidFill>
                <a:latin typeface="華康雅風體W3" pitchFamily="65" charset="-120"/>
                <a:ea typeface="華康雅風體W3" pitchFamily="65" charset="-120"/>
              </a:rPr>
              <a:t>資料來源：著作權生活通頁</a:t>
            </a:r>
            <a:r>
              <a:rPr lang="en-US" altLang="zh-TW" b="1" dirty="0" smtClean="0">
                <a:solidFill>
                  <a:srgbClr val="C73E23"/>
                </a:solidFill>
                <a:latin typeface="華康雅風體W3" pitchFamily="65" charset="-120"/>
                <a:ea typeface="華康雅風體W3" pitchFamily="65" charset="-120"/>
              </a:rPr>
              <a:t>18)</a:t>
            </a:r>
            <a:endParaRPr lang="zh-TW" altLang="en-US" b="1" dirty="0" smtClean="0">
              <a:solidFill>
                <a:srgbClr val="C73E23"/>
              </a:solidFill>
              <a:latin typeface="華康雅風體W3" pitchFamily="65" charset="-120"/>
              <a:ea typeface="華康雅風體W3" pitchFamily="65" charset="-12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書籍 16x9">
  <a:themeElements>
    <a:clrScheme name="Books_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宣紙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_9411991_TF02787940_TF02787940.potx" id="{E4A5FE8E-4BD4-4FB0-A38F-F1EAE933DD53}" vid="{3F795CD6-D941-463B-BA60-C19998ABAD9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tf02787940</Template>
  <TotalTime>146</TotalTime>
  <Words>1495</Words>
  <Application>Microsoft Office PowerPoint</Application>
  <PresentationFormat>如螢幕大小 (4:3)</PresentationFormat>
  <Paragraphs>82</Paragraphs>
  <Slides>15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15</vt:i4>
      </vt:variant>
    </vt:vector>
  </HeadingPairs>
  <TitlesOfParts>
    <vt:vector size="16" baseType="lpstr">
      <vt:lpstr>書籍 16x9</vt:lpstr>
      <vt:lpstr>人文社會科學院常見智慧財產權問題彙整宣導</vt:lpstr>
      <vt:lpstr>資料來源</vt:lpstr>
      <vt:lpstr>一、什麼是著作權？     著作權包含哪些權利？</vt:lpstr>
      <vt:lpstr>二、何謂合理使用(Fair Use)?</vt:lpstr>
      <vt:lpstr>三、我可以影印教科書嗎?</vt:lpstr>
      <vt:lpstr>四、上課錄音老師上課內容會不會侵害著作財產權?</vt:lpstr>
      <vt:lpstr>五、並不是註明作者、出處就屬於合理使用他人著作！</vt:lpstr>
      <vt:lpstr>六、因為教學需要，老師可不可以公開播放影片給學生欣賞？</vt:lpstr>
      <vt:lpstr>七、可不可以將電腦軟體以及其序號放在網路上與朋友分享?</vt:lpstr>
      <vt:lpstr>智慧財產權題庫區1(是非題)</vt:lpstr>
      <vt:lpstr>智慧財產權題庫區2(是非題)</vt:lpstr>
      <vt:lpstr>智慧財產權題庫區1(選擇題)</vt:lpstr>
      <vt:lpstr>智慧財產權題庫區2(選擇題)</vt:lpstr>
      <vt:lpstr>智慧財產權題庫區3(選擇題)</vt:lpstr>
      <vt:lpstr>更多問題及解答請再參考經濟部智慧財產局網站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人文社會科學院常見智慧財產權問題彙整宣導</dc:title>
  <dc:creator>D670</dc:creator>
  <cp:lastModifiedBy>superuser</cp:lastModifiedBy>
  <cp:revision>16</cp:revision>
  <dcterms:created xsi:type="dcterms:W3CDTF">2017-04-05T01:38:52Z</dcterms:created>
  <dcterms:modified xsi:type="dcterms:W3CDTF">2017-04-05T10:52:20Z</dcterms:modified>
</cp:coreProperties>
</file>