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9" r:id="rId4"/>
    <p:sldId id="262" r:id="rId5"/>
    <p:sldId id="271" r:id="rId6"/>
    <p:sldId id="265" r:id="rId7"/>
    <p:sldId id="264" r:id="rId8"/>
    <p:sldId id="266" r:id="rId9"/>
    <p:sldId id="267" r:id="rId10"/>
    <p:sldId id="269" r:id="rId11"/>
    <p:sldId id="268" r:id="rId12"/>
    <p:sldId id="27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48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C78A90-F756-4DFB-8842-3238F71E114A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po.gov.tw/ch/AllInOne_Show.aspx?path=3396&amp;guid=79bc7feb-6e9b-47a4-9b4f-20c8c4e4ad73&amp;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ppt.cc/YAs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17699"/>
            <a:ext cx="7772400" cy="198204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人文社會科學院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常見智慧財產權問題彙整宣導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5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315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八、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區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552" y="1491630"/>
            <a:ext cx="7848872" cy="3038578"/>
          </a:xfrm>
        </p:spPr>
        <p:txBody>
          <a:bodyPr>
            <a:noAutofit/>
          </a:bodyPr>
          <a:lstStyle/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合法軟體所有人可以自己使用正版軟體，同時將備用存檔軟體借給別人使用嗎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?    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可以喔，因為我是買正版的軟體，所以可以將備用檔出借。</a:t>
            </a:r>
          </a:p>
          <a:p>
            <a:pPr marL="809625" indent="-809625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不可以！正版軟體的所有人，可以因為「備份存檔」之需要複製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份，但複製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份僅能做為備份，</a:t>
            </a: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 能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借給別人使用</a:t>
            </a: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阿布聽見垃圾車「少女的祈禱」音樂，突然有用音樂當做商標的靈感，請問是否可行？</a:t>
            </a: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是，聲音可作為商標。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否，聲音不可作為商標</a:t>
            </a: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小艾買了小布寫的「如何在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歲前成為億萬富翁的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種方法」，照著書中方法去做，果真成為一位億萬富翁，請問小布是否可告小艾侵權？    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可以，因為小艾此種行為確實已侵權。</a:t>
            </a: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不可以，因為小艾只是吸收書裡的觀念，並沒有任何侵害著作權的行為。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唱片公司委託小布寫一首歌，在沒有約定著作權歸屬的情形下，請問誰享有這首歌的著作權？</a:t>
            </a: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小布，但唱片公司可以利用這首歌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唱片公司。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九、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區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1131590"/>
            <a:ext cx="7125112" cy="3376469"/>
          </a:xfrm>
        </p:spPr>
        <p:txBody>
          <a:bodyPr>
            <a:noAutofit/>
          </a:bodyPr>
          <a:lstStyle/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盜拷遊戲軟體送給同學，是否觸法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只要不賺錢就不違法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違反商標法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觸犯著作權法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抄襲同學的作文，以自己名義去投稿，是否觸法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2" charset="2"/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會違反著作權法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是不道德的行為，但不犯法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是不合理的行為，但不犯法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金大方在網路上下載沒有經過授權的「陰森洞破關秘笈」檔案並影印給大家分享，這是違反著作權法的行為嗎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2" charset="2"/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是喔，這種行為已超出合理使用範圍，是屬於侵害重製權的行為。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應該還好吧！網路不就是要給大家下載的嗎！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菲菲在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日創作完成一幅畫，並在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日死亡，請問這幅畫的著作財產權存續至哪一天？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1) 135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 135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 140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(4) 140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11510"/>
            <a:ext cx="7272808" cy="122413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十、更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多問題及解答請再參考經濟部智慧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財產局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網站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259632" y="2499742"/>
            <a:ext cx="64807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hlinkClick r:id="rId2"/>
              </a:rPr>
              <a:t>http://www.tipo.gov.tw/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2493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971600" y="195486"/>
            <a:ext cx="7125113" cy="693356"/>
          </a:xfrm>
        </p:spPr>
        <p:txBody>
          <a:bodyPr/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03598"/>
            <a:ext cx="6624736" cy="36758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http://www.tipo.gov.tw/np.asp?ctNode=6975&amp;mp=1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17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著作權基本觀念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/1.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著作權小百科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/2.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圖書館著作權小百科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/3.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著作權生活通續集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/6.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認識著作權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altLang="zh-TW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://ppt.cc/YAsm</a:t>
            </a:r>
            <a:endParaRPr lang="en-US" altLang="zh-TW" sz="17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  <a:hlinkClick r:id="rId3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17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/7.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FAQ(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ISP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法案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＆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A)/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智慧財產權小題庫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6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563072" cy="85725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我可以影印教科書嗎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119296" y="1405380"/>
            <a:ext cx="7125112" cy="303857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若是在合理的範圍內，影印課本的一小部分內容，作為上課的講義或是學習補充教材，對市場的影響不大的話，就不會有侵權的問題了。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如果未經授權而又影印整本教科書，可能會違反著作權法而吃上官司。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解決方案：可多利用二手書交流平台，如：校園二手教科書網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http://2handbook.nasme.org.tw/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535594" y="4877806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7494"/>
            <a:ext cx="6912768" cy="85725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上課錄音老師上課內容會不會侵害著作財產權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1204" y="977478"/>
            <a:ext cx="6787180" cy="339447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176521" y="4877806"/>
            <a:ext cx="296747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899592" y="24866"/>
            <a:ext cx="7525344" cy="85725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並不是註明作者、出處就屬於合理使用他人著作！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23265" y="4877806"/>
            <a:ext cx="305724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20)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131590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19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引用人雖然有註明作者和出處，但是註明作者、出處是利用人在主張「合理使用」他人著作時，依著作權法所須負擔的義務，而不是只要註明、作者出處即屬於合理使用」，就可以隨意利用他人著作。</a:t>
            </a:r>
          </a:p>
          <a:p>
            <a:endParaRPr lang="zh-TW" altLang="en-US" sz="19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9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由於網路傳播力量無遠弗屆，因此將他人的著作上傳到網站上成立「合理使用」的空間極小，因此仍應取得著作權人的授權或同意才行。</a:t>
            </a:r>
          </a:p>
        </p:txBody>
      </p:sp>
    </p:spTree>
    <p:extLst>
      <p:ext uri="{BB962C8B-B14F-4D97-AF65-F5344CB8AC3E}">
        <p14:creationId xmlns:p14="http://schemas.microsoft.com/office/powerpoint/2010/main" val="427244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36104" y="195486"/>
            <a:ext cx="7380312" cy="85725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因為教學需要，老師可不可以公開播放影片給學  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生欣賞？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71600" y="1337518"/>
            <a:ext cx="6563072" cy="3394472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公開上映權需具備下列幾個要件：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非以營利為目的。</a:t>
            </a: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未對觀眾或聽眾直接或間接收取任何費用。</a:t>
            </a: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未對表演人支付報酬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必須是已公開發表的著作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必須是特定活動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因此，最佳的方法應該是擷取影片的適當部分，引用到的課堂教材中；或是取得公開播映的版本來放映，才是最適當的方式！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644114" y="4877806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579296" cy="1289298"/>
          </a:xfrm>
        </p:spPr>
        <p:txBody>
          <a:bodyPr>
            <a:noAutofit/>
          </a:bodyPr>
          <a:lstStyle/>
          <a:p>
            <a:pPr algn="l"/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可不可以將電腦軟體以及其序號放在網路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上與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朋友分享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15566"/>
            <a:ext cx="8229600" cy="316835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拷貝原版的軟體光碟，安裝在其他的電腦裡，會侵害著作權人的「重製權」 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如果將軟體序號公布在網路上，和網友分享，這些行為則違反了著作權人的「防盜拷措施」，依法須負擔民、刑事責任。</a:t>
            </a:r>
          </a:p>
        </p:txBody>
      </p:sp>
      <p:sp>
        <p:nvSpPr>
          <p:cNvPr id="4" name="矩形 3"/>
          <p:cNvSpPr/>
          <p:nvPr/>
        </p:nvSpPr>
        <p:spPr>
          <a:xfrm>
            <a:off x="6516216" y="4876006"/>
            <a:ext cx="2698175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6012160" cy="108012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91630"/>
            <a:ext cx="8229600" cy="381642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/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915566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著作權法所保護的著作包括：語文、音樂、戲劇舞蹈、美術、攝影、圖形、視聽、錄音、建築、電腦程式、表演等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著作權的保護採行「屬地主義」，所以權利人要主張其權利，應依循當地的法律。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加註「家用」之合法錄影帶，可用於「營業用」。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說明：如欲在營業場所播放錄影帶，必須購買已有公開上映授權之「公播版」影片。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憲法、法律、命令或公文享有著作權。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說明：依著作權法第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條規定，憲法、法律、命令或公文不受著作權保護。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Q5: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攝影著作的著作財產權存續期間，是從創作完成時起算，直到著作公開發表後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年為止。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6336704" cy="85725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2"/>
          <p:cNvSpPr txBox="1">
            <a:spLocks noGrp="1"/>
          </p:cNvSpPr>
          <p:nvPr>
            <p:ph idx="1"/>
          </p:nvPr>
        </p:nvSpPr>
        <p:spPr>
          <a:xfrm>
            <a:off x="683568" y="1347614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著作權法所保護的著作包括：語文、音樂、戲劇舞蹈、美術、攝影、圖形、視聽、錄音、建築、電腦程式、表演等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種。</a:t>
            </a:r>
          </a:p>
          <a:p>
            <a:endParaRPr lang="zh-TW" altLang="en-US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著作權的保護採行「屬地主義」，所以權利人要主張其權利，應依循當地的法律。</a:t>
            </a:r>
          </a:p>
          <a:p>
            <a:endParaRPr lang="zh-TW" altLang="en-US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加註「家用」之合法錄影帶，可用於「營業用」。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說明：如欲在營業場所播放錄影帶，必須購買已有公開上映授權之「公播版」影片。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憲法、法律、命令或公文享有著作權。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說明：依著作權法第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條規定，憲法、法律、命令或公文不受著作權保護。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Q5: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攝影著作的著作財產權存續期間，是從創作完成時起算，直到著作公開發表後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年為止。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ring">
    <a:dk1>
      <a:sysClr val="windowText" lastClr="000000"/>
    </a:dk1>
    <a:lt1>
      <a:sysClr val="window" lastClr="FFFFFF"/>
    </a:lt1>
    <a:dk2>
      <a:srgbClr val="66822D"/>
    </a:dk2>
    <a:lt2>
      <a:srgbClr val="BEEA73"/>
    </a:lt2>
    <a:accent1>
      <a:srgbClr val="C1EC76"/>
    </a:accent1>
    <a:accent2>
      <a:srgbClr val="8FE28A"/>
    </a:accent2>
    <a:accent3>
      <a:srgbClr val="F3BF45"/>
    </a:accent3>
    <a:accent4>
      <a:srgbClr val="F47E5A"/>
    </a:accent4>
    <a:accent5>
      <a:srgbClr val="F489CF"/>
    </a:accent5>
    <a:accent6>
      <a:srgbClr val="B56FF4"/>
    </a:accent6>
    <a:hlink>
      <a:srgbClr val="408080"/>
    </a:hlink>
    <a:folHlink>
      <a:srgbClr val="5EAE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1553</Words>
  <Application>Microsoft Office PowerPoint</Application>
  <PresentationFormat>如螢幕大小 (16:9)</PresentationFormat>
  <Paragraphs>94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Spring</vt:lpstr>
      <vt:lpstr>人文社會科學院 常見智慧財產權問題彙整宣導</vt:lpstr>
      <vt:lpstr>資料來源</vt:lpstr>
      <vt:lpstr>一、我可以影印教科書嗎?</vt:lpstr>
      <vt:lpstr>二、上課錄音老師上課內容會不會侵害著作財產權?</vt:lpstr>
      <vt:lpstr>  三、並不是註明作者、出處就屬於合理使用他人著作！ </vt:lpstr>
      <vt:lpstr>四、因為教學需要，老師可不可以公開播放影片給學       生欣賞？</vt:lpstr>
      <vt:lpstr>五、可不可以將電腦軟體以及其序號放在網路上與朋友分享?</vt:lpstr>
      <vt:lpstr> 六、智慧財產權題庫區1(是非題)</vt:lpstr>
      <vt:lpstr> 七、智慧財產權題庫區2(是非題)</vt:lpstr>
      <vt:lpstr>八、智慧財產權題庫區1(選擇題)</vt:lpstr>
      <vt:lpstr>  九、智慧財產權題庫區2(選擇題)</vt:lpstr>
      <vt:lpstr>十、更多問題及解答請再參考經濟部智慧財產局網站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人文社會科學院常見智慧財產權問題彙整宣導</dc:title>
  <dc:creator>user</dc:creator>
  <cp:lastModifiedBy>superuser</cp:lastModifiedBy>
  <cp:revision>42</cp:revision>
  <dcterms:created xsi:type="dcterms:W3CDTF">2015-05-22T06:42:41Z</dcterms:created>
  <dcterms:modified xsi:type="dcterms:W3CDTF">2019-06-04T02:27:36Z</dcterms:modified>
</cp:coreProperties>
</file>