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06837-81B1-453D-A628-20F289E2F89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1078-0CD8-4B75-ACA4-57A8C459A5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90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01078-0CD8-4B75-ACA4-57A8C459A53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6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8808BF-1A8E-40EC-BBA0-92B9A50288F0}" type="datetimeFigureOut">
              <a:rPr lang="zh-TW" altLang="en-US" smtClean="0"/>
              <a:t>2021/3/25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18D96B-12CE-41D6-9B7D-F1A1CFA269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po.gov.tw/tw/mp-1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po.gov.tw/tw/mp-1.htm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5445224"/>
            <a:ext cx="8753731" cy="1301080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資料來源：</a:t>
            </a:r>
            <a:r>
              <a:rPr lang="en-US" altLang="zh-TW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altLang="zh-TW" dirty="0" smtClean="0">
                <a:solidFill>
                  <a:schemeClr val="tx1"/>
                </a:solidFill>
                <a:hlinkClick r:id="rId2"/>
              </a:rPr>
              <a:t>www.tipo.gov.tw/tw/mp-1.html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經濟部智慧財產局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著作權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著作權基本觀念</a:t>
            </a:r>
            <a:r>
              <a:rPr lang="en-US" altLang="zh-TW" dirty="0">
                <a:solidFill>
                  <a:schemeClr val="tx1"/>
                </a:solidFill>
              </a:rPr>
              <a:t>/8.</a:t>
            </a:r>
            <a:r>
              <a:rPr lang="zh-TW" altLang="en-US" dirty="0">
                <a:solidFill>
                  <a:schemeClr val="tx1"/>
                </a:solidFill>
              </a:rPr>
              <a:t>散布權之說明</a:t>
            </a:r>
            <a:r>
              <a:rPr lang="en-US" altLang="zh-TW" dirty="0">
                <a:solidFill>
                  <a:schemeClr val="tx1"/>
                </a:solidFill>
              </a:rPr>
              <a:t>/10.</a:t>
            </a:r>
            <a:r>
              <a:rPr lang="zh-TW" altLang="en-US" dirty="0">
                <a:solidFill>
                  <a:schemeClr val="tx1"/>
                </a:solidFill>
              </a:rPr>
              <a:t>公開傳輸權之說明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</a:p>
          <a:p>
            <a:r>
              <a:rPr lang="en-US" altLang="zh-TW" dirty="0">
                <a:solidFill>
                  <a:schemeClr val="tx1"/>
                </a:solidFill>
              </a:rPr>
              <a:t>17.</a:t>
            </a:r>
            <a:r>
              <a:rPr lang="zh-TW" altLang="en-US" dirty="0">
                <a:solidFill>
                  <a:schemeClr val="tx1"/>
                </a:solidFill>
              </a:rPr>
              <a:t>著作權生活通及</a:t>
            </a:r>
            <a:r>
              <a:rPr lang="en-US" altLang="zh-TW" dirty="0">
                <a:solidFill>
                  <a:schemeClr val="tx1"/>
                </a:solidFill>
              </a:rPr>
              <a:t>20.</a:t>
            </a:r>
            <a:r>
              <a:rPr lang="zh-TW" altLang="en-US" dirty="0">
                <a:solidFill>
                  <a:schemeClr val="tx1"/>
                </a:solidFill>
              </a:rPr>
              <a:t>著作權生活通續集及</a:t>
            </a:r>
            <a:r>
              <a:rPr lang="en-US" altLang="zh-TW" dirty="0">
                <a:solidFill>
                  <a:schemeClr val="tx1"/>
                </a:solidFill>
              </a:rPr>
              <a:t>21.</a:t>
            </a:r>
            <a:r>
              <a:rPr lang="zh-TW" altLang="en-US" dirty="0">
                <a:solidFill>
                  <a:schemeClr val="tx1"/>
                </a:solidFill>
              </a:rPr>
              <a:t>圖書館著作權小百科頁</a:t>
            </a:r>
            <a:r>
              <a:rPr lang="en-US" altLang="zh-TW" dirty="0">
                <a:solidFill>
                  <a:schemeClr val="tx1"/>
                </a:solidFill>
              </a:rPr>
              <a:t>9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及</a:t>
            </a:r>
            <a:r>
              <a:rPr lang="en-US" altLang="zh-TW" dirty="0">
                <a:solidFill>
                  <a:schemeClr val="tx1"/>
                </a:solidFill>
              </a:rPr>
              <a:t>22.</a:t>
            </a:r>
            <a:r>
              <a:rPr lang="zh-TW" altLang="en-US" dirty="0">
                <a:solidFill>
                  <a:schemeClr val="tx1"/>
                </a:solidFill>
              </a:rPr>
              <a:t>著作權小百科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人文社會</a:t>
            </a:r>
            <a:r>
              <a:rPr lang="zh-TW" altLang="en-US" dirty="0" smtClean="0"/>
              <a:t>科學院常見智慧財產權問題彙整宣導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489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玖、題庫區</a:t>
            </a:r>
            <a:r>
              <a:rPr lang="en-US" altLang="zh-TW" sz="4500" dirty="0" smtClean="0"/>
              <a:t>2</a:t>
            </a:r>
            <a:r>
              <a:rPr lang="zh-TW" altLang="en-US" sz="4500" dirty="0" smtClean="0"/>
              <a:t>（</a:t>
            </a:r>
            <a:r>
              <a:rPr lang="zh-TW" altLang="en-US" sz="4500" dirty="0"/>
              <a:t>是非題）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+mn-ea"/>
              </a:rPr>
              <a:t>Q1: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（Ｘ）</a:t>
            </a:r>
            <a:r>
              <a:rPr lang="zh-TW" altLang="en-US" dirty="0">
                <a:latin typeface="+mn-ea"/>
              </a:rPr>
              <a:t>當著作人死亡後，我們可以立刻將他的小說隨意改拍為電影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sz="1600" dirty="0">
                <a:latin typeface="+mn-ea"/>
              </a:rPr>
              <a:t>【</a:t>
            </a:r>
            <a:r>
              <a:rPr lang="zh-TW" altLang="en-US" sz="1600" dirty="0">
                <a:latin typeface="+mn-ea"/>
              </a:rPr>
              <a:t>說明：著作財產權存續期間是著作人的生存期間加上其死後</a:t>
            </a:r>
            <a:r>
              <a:rPr lang="en-US" altLang="zh-TW" sz="1600" dirty="0">
                <a:latin typeface="+mn-ea"/>
              </a:rPr>
              <a:t>50</a:t>
            </a:r>
            <a:r>
              <a:rPr lang="zh-TW" altLang="en-US" sz="1600" dirty="0">
                <a:latin typeface="+mn-ea"/>
              </a:rPr>
              <a:t>年，在著作財產權存續期間，將他人的小說隨意改拍為電影，會侵害著作財產權人的「改作權」。</a:t>
            </a:r>
            <a:r>
              <a:rPr lang="en-US" altLang="zh-TW" sz="1600" dirty="0">
                <a:latin typeface="+mn-ea"/>
              </a:rPr>
              <a:t>】</a:t>
            </a:r>
            <a:endParaRPr lang="en-US" altLang="zh-TW" sz="1600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Q2:</a:t>
            </a:r>
            <a:r>
              <a:rPr lang="zh-TW" altLang="en-US" dirty="0">
                <a:latin typeface="+mn-ea"/>
              </a:rPr>
              <a:t>（○）如果你是一位著作人，你所創作的書、歌曲、圖畫、攝影等，都受著作權法的保護，別人不能任意盜印、盜版、抄襲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Q3: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（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X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 ）</a:t>
            </a:r>
            <a:r>
              <a:rPr lang="zh-TW" altLang="en-US" dirty="0">
                <a:latin typeface="+mn-ea"/>
              </a:rPr>
              <a:t>高普考試題，受著作權法保護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sz="1500" dirty="0">
                <a:latin typeface="+mn-ea"/>
              </a:rPr>
              <a:t>【</a:t>
            </a:r>
            <a:r>
              <a:rPr lang="zh-TW" altLang="en-US" sz="1500" dirty="0">
                <a:latin typeface="+mn-ea"/>
              </a:rPr>
              <a:t>說明：高普考試題屬於依法令舉行之各類考試試題，依著作權法第</a:t>
            </a:r>
            <a:r>
              <a:rPr lang="en-US" altLang="zh-TW" sz="1500" dirty="0">
                <a:latin typeface="+mn-ea"/>
              </a:rPr>
              <a:t>9</a:t>
            </a:r>
            <a:r>
              <a:rPr lang="zh-TW" altLang="en-US" sz="1500" dirty="0">
                <a:latin typeface="+mn-ea"/>
              </a:rPr>
              <a:t>條規定，不得為著作權之標的。</a:t>
            </a:r>
            <a:r>
              <a:rPr lang="en-US" altLang="zh-TW" sz="1500" dirty="0">
                <a:latin typeface="+mn-ea"/>
              </a:rPr>
              <a:t>】</a:t>
            </a:r>
          </a:p>
          <a:p>
            <a:r>
              <a:rPr lang="en-US" altLang="zh-TW" dirty="0" smtClean="0">
                <a:latin typeface="+mn-ea"/>
              </a:rPr>
              <a:t>Q4</a:t>
            </a:r>
            <a:r>
              <a:rPr lang="zh-TW" altLang="zh-TW" dirty="0">
                <a:latin typeface="+mn-ea"/>
              </a:rPr>
              <a:t>（○）當我完成一篇文章時，就立即享有著作權，受到著作權法的保護，不必經過任何申請或登記的程序。</a:t>
            </a:r>
          </a:p>
          <a:p>
            <a:endParaRPr lang="en-US" altLang="zh-TW" dirty="0" smtClean="0">
              <a:latin typeface="+mn-ea"/>
            </a:endParaRPr>
          </a:p>
          <a:p>
            <a:pPr marL="114300" indent="0">
              <a:buNone/>
            </a:pPr>
            <a:endParaRPr lang="en-US" altLang="zh-TW" sz="15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155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拾、題庫區</a:t>
            </a:r>
            <a:r>
              <a:rPr lang="en-US" altLang="zh-TW" sz="4500" dirty="0" smtClean="0"/>
              <a:t>3</a:t>
            </a:r>
            <a:r>
              <a:rPr lang="zh-TW" altLang="en-US" sz="4500" dirty="0" smtClean="0"/>
              <a:t>（選擇題）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/>
              <a:t>Ｑ１</a:t>
            </a:r>
            <a:r>
              <a:rPr lang="en-US" altLang="zh-TW" sz="2000" dirty="0" smtClean="0"/>
              <a:t>:</a:t>
            </a:r>
            <a:r>
              <a:rPr lang="zh-TW" altLang="en-US" sz="2000" dirty="0" smtClean="0">
                <a:solidFill>
                  <a:srgbClr val="FF0000"/>
                </a:solidFill>
              </a:rPr>
              <a:t>（３）</a:t>
            </a:r>
            <a:r>
              <a:rPr lang="zh-TW" altLang="en-US" sz="2000" dirty="0"/>
              <a:t>智慧財產權包括哪些權利</a:t>
            </a:r>
            <a:r>
              <a:rPr lang="zh-TW" altLang="en-US" sz="2000" dirty="0" smtClean="0"/>
              <a:t>：</a:t>
            </a:r>
            <a:r>
              <a:rPr lang="en-US" altLang="zh-TW" sz="2000" dirty="0"/>
              <a:t>(1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著作權</a:t>
            </a:r>
            <a:r>
              <a:rPr lang="zh-TW" altLang="en-US" sz="2000" dirty="0"/>
              <a:t>、專利權、</a:t>
            </a:r>
            <a:r>
              <a:rPr lang="zh-TW" altLang="en-US" sz="2000" dirty="0" smtClean="0"/>
              <a:t>商標權  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2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積體電路</a:t>
            </a:r>
            <a:r>
              <a:rPr lang="zh-TW" altLang="en-US" sz="2000" dirty="0"/>
              <a:t>電路布局及營業</a:t>
            </a:r>
            <a:r>
              <a:rPr lang="zh-TW" altLang="en-US" sz="2000" dirty="0" smtClean="0"/>
              <a:t>秘密 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3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以上</a:t>
            </a:r>
            <a:r>
              <a:rPr lang="zh-TW" altLang="en-US" sz="2000" dirty="0"/>
              <a:t>皆是</a:t>
            </a:r>
          </a:p>
          <a:p>
            <a:r>
              <a:rPr lang="en-US" altLang="zh-TW" sz="2000" dirty="0" smtClean="0">
                <a:latin typeface="+mn-ea"/>
              </a:rPr>
              <a:t>Q2: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（４）</a:t>
            </a:r>
            <a:r>
              <a:rPr lang="zh-TW" altLang="en-US" sz="2000" dirty="0">
                <a:latin typeface="+mn-ea"/>
              </a:rPr>
              <a:t>阿布不懂為什麼要有商標？ 您知道商標有那些功能嗎</a:t>
            </a:r>
            <a:r>
              <a:rPr lang="zh-TW" altLang="en-US" sz="2000" dirty="0" smtClean="0">
                <a:latin typeface="+mn-ea"/>
              </a:rPr>
              <a:t>？</a:t>
            </a:r>
            <a:r>
              <a:rPr lang="en-US" altLang="zh-TW" sz="2000" dirty="0">
                <a:latin typeface="+mn-ea"/>
              </a:rPr>
              <a:t>(1)</a:t>
            </a:r>
            <a:r>
              <a:rPr lang="zh-TW" altLang="en-US" sz="2000" dirty="0">
                <a:latin typeface="+mn-ea"/>
              </a:rPr>
              <a:t>商品來源之識別</a:t>
            </a:r>
            <a:r>
              <a:rPr lang="zh-TW" altLang="en-US" sz="2000" dirty="0" smtClean="0">
                <a:latin typeface="+mn-ea"/>
              </a:rPr>
              <a:t>功能 </a:t>
            </a:r>
            <a:r>
              <a:rPr lang="en-US" altLang="zh-TW" sz="2000" dirty="0" smtClean="0">
                <a:latin typeface="+mn-ea"/>
              </a:rPr>
              <a:t>(</a:t>
            </a:r>
            <a:r>
              <a:rPr lang="en-US" altLang="zh-TW" sz="2000" dirty="0">
                <a:latin typeface="+mn-ea"/>
              </a:rPr>
              <a:t>2)</a:t>
            </a:r>
            <a:r>
              <a:rPr lang="zh-TW" altLang="en-US" sz="2000" dirty="0">
                <a:latin typeface="+mn-ea"/>
              </a:rPr>
              <a:t>品質保證的</a:t>
            </a:r>
            <a:r>
              <a:rPr lang="zh-TW" altLang="en-US" sz="2000" dirty="0" smtClean="0">
                <a:latin typeface="+mn-ea"/>
              </a:rPr>
              <a:t>功能 </a:t>
            </a:r>
            <a:r>
              <a:rPr lang="en-US" altLang="zh-TW" sz="2000" dirty="0" smtClean="0">
                <a:latin typeface="+mn-ea"/>
              </a:rPr>
              <a:t>(</a:t>
            </a:r>
            <a:r>
              <a:rPr lang="en-US" altLang="zh-TW" sz="2000" dirty="0">
                <a:latin typeface="+mn-ea"/>
              </a:rPr>
              <a:t>3)</a:t>
            </a:r>
            <a:r>
              <a:rPr lang="zh-TW" altLang="en-US" sz="2000" dirty="0">
                <a:latin typeface="+mn-ea"/>
              </a:rPr>
              <a:t>廣告</a:t>
            </a:r>
            <a:r>
              <a:rPr lang="zh-TW" altLang="en-US" sz="2000" dirty="0" smtClean="0">
                <a:latin typeface="+mn-ea"/>
              </a:rPr>
              <a:t>功能  </a:t>
            </a:r>
            <a:r>
              <a:rPr lang="en-US" altLang="zh-TW" sz="2000" dirty="0" smtClean="0">
                <a:latin typeface="+mn-ea"/>
              </a:rPr>
              <a:t>(</a:t>
            </a:r>
            <a:r>
              <a:rPr lang="en-US" altLang="zh-TW" sz="2000" dirty="0">
                <a:latin typeface="+mn-ea"/>
              </a:rPr>
              <a:t>4)</a:t>
            </a:r>
            <a:r>
              <a:rPr lang="zh-TW" altLang="en-US" sz="2000" dirty="0">
                <a:latin typeface="+mn-ea"/>
              </a:rPr>
              <a:t>以上皆是</a:t>
            </a:r>
          </a:p>
          <a:p>
            <a:r>
              <a:rPr lang="en-US" altLang="zh-TW" sz="2000" dirty="0" smtClean="0"/>
              <a:t>Q3:</a:t>
            </a:r>
            <a:r>
              <a:rPr lang="zh-TW" altLang="en-US" sz="2000" dirty="0">
                <a:solidFill>
                  <a:srgbClr val="FF0000"/>
                </a:solidFill>
              </a:rPr>
              <a:t>（１）</a:t>
            </a:r>
            <a:r>
              <a:rPr lang="zh-TW" altLang="en-US" sz="2000" dirty="0"/>
              <a:t>阿龐和小艾不約而同的發明了同一種自動餵狗吃飯的機器，兩人也先後向智慧財產局提出專利申請，請問他們二人可以同時擁有專利權嗎</a:t>
            </a:r>
            <a:r>
              <a:rPr lang="zh-TW" altLang="en-US" sz="2000" dirty="0" smtClean="0"/>
              <a:t>？</a:t>
            </a:r>
            <a:endParaRPr lang="en-US" altLang="zh-TW" sz="2000" dirty="0" smtClean="0"/>
          </a:p>
          <a:p>
            <a:r>
              <a:rPr lang="en-US" altLang="zh-TW" sz="2000" dirty="0" smtClean="0"/>
              <a:t>(</a:t>
            </a:r>
            <a:r>
              <a:rPr lang="en-US" altLang="zh-TW" sz="2000" dirty="0"/>
              <a:t>1)</a:t>
            </a:r>
            <a:r>
              <a:rPr lang="zh-TW" altLang="en-US" sz="2000" dirty="0"/>
              <a:t>不可以，因為專利採先申請主義，因此由先申請者優先取得專利權</a:t>
            </a:r>
            <a:r>
              <a:rPr lang="zh-TW" altLang="en-US" sz="2000" dirty="0" smtClean="0"/>
              <a:t>。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2)</a:t>
            </a:r>
            <a:r>
              <a:rPr lang="zh-TW" altLang="en-US" sz="2000" dirty="0"/>
              <a:t>可以。</a:t>
            </a:r>
          </a:p>
          <a:p>
            <a:r>
              <a:rPr lang="en-US" altLang="zh-TW" sz="2000" dirty="0" smtClean="0">
                <a:latin typeface="+mn-ea"/>
              </a:rPr>
              <a:t>Q4: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TW" sz="2000" dirty="0">
                <a:solidFill>
                  <a:srgbClr val="FF0000"/>
                </a:solidFill>
                <a:latin typeface="+mn-ea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）</a:t>
            </a:r>
            <a:r>
              <a:rPr lang="zh-TW" altLang="en-US" sz="2000" dirty="0">
                <a:latin typeface="+mn-ea"/>
              </a:rPr>
              <a:t>阿丹在網路上拍賣仿冒包包，因為他只是販賣而不是製造的廠商，所以沒有侵權的問題對不對</a:t>
            </a:r>
            <a:r>
              <a:rPr lang="zh-TW" altLang="en-US" sz="2000" dirty="0" smtClean="0">
                <a:latin typeface="+mn-ea"/>
              </a:rPr>
              <a:t>？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en-US" sz="2000" dirty="0">
                <a:latin typeface="+mn-ea"/>
              </a:rPr>
              <a:t>（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en-US" sz="2000" dirty="0">
                <a:latin typeface="+mn-ea"/>
              </a:rPr>
              <a:t>）沒錯啊！</a:t>
            </a:r>
          </a:p>
          <a:p>
            <a:r>
              <a:rPr lang="zh-TW" altLang="en-US" sz="2000" dirty="0">
                <a:latin typeface="+mn-ea"/>
              </a:rPr>
              <a:t>（</a:t>
            </a:r>
            <a:r>
              <a:rPr lang="en-US" altLang="zh-TW" sz="2000" dirty="0">
                <a:latin typeface="+mn-ea"/>
              </a:rPr>
              <a:t>2</a:t>
            </a:r>
            <a:r>
              <a:rPr lang="zh-TW" altLang="en-US" sz="2000" dirty="0">
                <a:latin typeface="+mn-ea"/>
              </a:rPr>
              <a:t>）不對！不論是販賣或製造，都是構成侵權的行為，要負擔相關法律責任。</a:t>
            </a:r>
          </a:p>
          <a:p>
            <a:endParaRPr lang="en-US" altLang="zh-TW" sz="2000" dirty="0">
              <a:latin typeface="+mn-ea"/>
            </a:endParaRPr>
          </a:p>
          <a:p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185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拾壹、題庫區</a:t>
            </a:r>
            <a:r>
              <a:rPr lang="en-US" altLang="zh-TW" sz="4500" dirty="0" smtClean="0"/>
              <a:t>4</a:t>
            </a:r>
            <a:r>
              <a:rPr lang="zh-TW" altLang="en-US" sz="4500" dirty="0" smtClean="0"/>
              <a:t>（選擇題）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Ｑ</a:t>
            </a:r>
            <a:r>
              <a:rPr lang="en-US" altLang="zh-TW" sz="2000" dirty="0" smtClean="0"/>
              <a:t>1:</a:t>
            </a:r>
            <a:r>
              <a:rPr lang="zh-TW" altLang="en-US" sz="2000" dirty="0" smtClean="0">
                <a:solidFill>
                  <a:srgbClr val="FF0000"/>
                </a:solidFill>
              </a:rPr>
              <a:t>（ </a:t>
            </a:r>
            <a:r>
              <a:rPr lang="en-US" altLang="zh-TW" sz="2000" dirty="0" smtClean="0">
                <a:solidFill>
                  <a:srgbClr val="FF0000"/>
                </a:solidFill>
              </a:rPr>
              <a:t>2 </a:t>
            </a:r>
            <a:r>
              <a:rPr lang="zh-TW" altLang="en-US" sz="2000" dirty="0" smtClean="0">
                <a:solidFill>
                  <a:srgbClr val="FF0000"/>
                </a:solidFill>
              </a:rPr>
              <a:t>）</a:t>
            </a:r>
            <a:r>
              <a:rPr lang="zh-TW" altLang="en-US" sz="2000" dirty="0"/>
              <a:t>小明寫了一篇文章，其中引用了小花所寫另一篇文章的</a:t>
            </a:r>
            <a:r>
              <a:rPr lang="en-US" altLang="zh-TW" sz="2000" dirty="0" smtClean="0"/>
              <a:t>80%</a:t>
            </a:r>
            <a:r>
              <a:rPr lang="zh-TW" altLang="en-US" sz="2000" dirty="0"/>
              <a:t>，但已註明出處，是否違法</a:t>
            </a:r>
            <a:r>
              <a:rPr lang="zh-TW" altLang="en-US" sz="2000" dirty="0" smtClean="0"/>
              <a:t>？</a:t>
            </a:r>
            <a:endParaRPr lang="en-US" altLang="zh-TW" sz="2000" dirty="0" smtClean="0"/>
          </a:p>
          <a:p>
            <a:r>
              <a:rPr lang="zh-TW" altLang="en-US" sz="2000" dirty="0"/>
              <a:t>（</a:t>
            </a:r>
            <a:r>
              <a:rPr lang="en-US" altLang="zh-TW" sz="2000" dirty="0"/>
              <a:t>1</a:t>
            </a:r>
            <a:r>
              <a:rPr lang="zh-TW" altLang="en-US" sz="2000" dirty="0"/>
              <a:t>）當然不會，因為小明已註明小花姓名及出處。</a:t>
            </a:r>
          </a:p>
          <a:p>
            <a:r>
              <a:rPr lang="zh-TW" altLang="en-US" sz="2000" dirty="0"/>
              <a:t>（</a:t>
            </a:r>
            <a:r>
              <a:rPr lang="en-US" altLang="zh-TW" sz="2000" dirty="0"/>
              <a:t>2</a:t>
            </a:r>
            <a:r>
              <a:rPr lang="zh-TW" altLang="en-US" sz="2000" dirty="0"/>
              <a:t>）會喔，引用應在合理範圍內，小明引用小花所寫文章多達</a:t>
            </a:r>
            <a:r>
              <a:rPr lang="en-US" altLang="zh-TW" sz="2000" dirty="0"/>
              <a:t>80%</a:t>
            </a:r>
            <a:r>
              <a:rPr lang="zh-TW" altLang="en-US" sz="2000" dirty="0"/>
              <a:t>，已經超出「合理使用」範圍。</a:t>
            </a:r>
          </a:p>
          <a:p>
            <a:r>
              <a:rPr lang="en-US" altLang="zh-TW" sz="2000" dirty="0" smtClean="0"/>
              <a:t>Q2: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（３）</a:t>
            </a:r>
            <a:r>
              <a:rPr lang="zh-TW" altLang="en-US" sz="2000" dirty="0">
                <a:latin typeface="+mn-ea"/>
              </a:rPr>
              <a:t>大寶和小寶合力完成一件畫作，請問著作權是誰的</a:t>
            </a:r>
            <a:r>
              <a:rPr lang="en-US" altLang="zh-TW" sz="2000" dirty="0" smtClean="0">
                <a:latin typeface="+mn-ea"/>
              </a:rPr>
              <a:t>?</a:t>
            </a:r>
          </a:p>
          <a:p>
            <a:r>
              <a:rPr lang="en-US" altLang="zh-TW" sz="2000" dirty="0">
                <a:latin typeface="+mn-ea"/>
              </a:rPr>
              <a:t>(1)</a:t>
            </a:r>
            <a:r>
              <a:rPr lang="zh-TW" altLang="en-US" sz="2000" dirty="0">
                <a:latin typeface="+mn-ea"/>
              </a:rPr>
              <a:t>大</a:t>
            </a:r>
            <a:r>
              <a:rPr lang="zh-TW" altLang="en-US" sz="2000" dirty="0" smtClean="0">
                <a:latin typeface="+mn-ea"/>
              </a:rPr>
              <a:t>寶的 </a:t>
            </a:r>
            <a:r>
              <a:rPr lang="zh-TW" altLang="en-US" sz="2000" dirty="0">
                <a:latin typeface="+mn-ea"/>
              </a:rPr>
              <a:t>　 </a:t>
            </a:r>
            <a:r>
              <a:rPr lang="en-US" altLang="zh-TW" sz="2000" dirty="0">
                <a:latin typeface="+mn-ea"/>
              </a:rPr>
              <a:t>(2)</a:t>
            </a:r>
            <a:r>
              <a:rPr lang="zh-TW" altLang="en-US" sz="2000" dirty="0">
                <a:latin typeface="+mn-ea"/>
              </a:rPr>
              <a:t>小寶的 　 </a:t>
            </a:r>
            <a:r>
              <a:rPr lang="en-US" altLang="zh-TW" sz="2000" dirty="0">
                <a:latin typeface="+mn-ea"/>
              </a:rPr>
              <a:t>(3)</a:t>
            </a:r>
            <a:r>
              <a:rPr lang="zh-TW" altLang="en-US" sz="2000" dirty="0">
                <a:latin typeface="+mn-ea"/>
              </a:rPr>
              <a:t>屬於大寶和小寶兩個人的，為共同著作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 smtClean="0">
                <a:latin typeface="+mn-ea"/>
              </a:rPr>
              <a:t>Q3: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（１）</a:t>
            </a:r>
            <a:r>
              <a:rPr lang="zh-TW" altLang="en-US" sz="2000" dirty="0">
                <a:latin typeface="+mn-ea"/>
              </a:rPr>
              <a:t>小聰明以日文創作完成「智慧都市</a:t>
            </a:r>
            <a:r>
              <a:rPr lang="en-US" altLang="zh-TW" sz="2000" dirty="0">
                <a:latin typeface="+mn-ea"/>
              </a:rPr>
              <a:t>WALKING</a:t>
            </a:r>
            <a:r>
              <a:rPr lang="zh-TW" altLang="en-US" sz="2000" dirty="0">
                <a:latin typeface="+mn-ea"/>
              </a:rPr>
              <a:t>」旅遊書，小華想將它翻譯成中文加以出版，是否需要取得小聰明同意</a:t>
            </a:r>
            <a:r>
              <a:rPr lang="zh-TW" altLang="en-US" sz="2000" dirty="0" smtClean="0">
                <a:latin typeface="+mn-ea"/>
              </a:rPr>
              <a:t>？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>
                <a:latin typeface="+mn-ea"/>
              </a:rPr>
              <a:t>(1)</a:t>
            </a:r>
            <a:r>
              <a:rPr lang="zh-TW" altLang="en-US" sz="2000" dirty="0">
                <a:latin typeface="+mn-ea"/>
              </a:rPr>
              <a:t>需要，因為翻譯屬於改作原著作的行為，所以要經過原著作人的同意</a:t>
            </a:r>
            <a:r>
              <a:rPr lang="zh-TW" altLang="en-US" sz="2000" dirty="0" smtClean="0">
                <a:latin typeface="+mn-ea"/>
              </a:rPr>
              <a:t>。       </a:t>
            </a:r>
            <a:r>
              <a:rPr lang="en-US" altLang="zh-TW" sz="2000" dirty="0" smtClean="0">
                <a:latin typeface="+mn-ea"/>
              </a:rPr>
              <a:t>(</a:t>
            </a:r>
            <a:r>
              <a:rPr lang="en-US" altLang="zh-TW" sz="2000" dirty="0">
                <a:latin typeface="+mn-ea"/>
              </a:rPr>
              <a:t>2)</a:t>
            </a:r>
            <a:r>
              <a:rPr lang="zh-TW" altLang="en-US" sz="2000" dirty="0">
                <a:latin typeface="+mn-ea"/>
              </a:rPr>
              <a:t>不需要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 smtClean="0">
                <a:latin typeface="+mn-ea"/>
              </a:rPr>
              <a:t>Q4:</a:t>
            </a:r>
            <a:r>
              <a:rPr lang="zh-TW" altLang="en-US" sz="2000" dirty="0">
                <a:solidFill>
                  <a:srgbClr val="FF0000"/>
                </a:solidFill>
                <a:latin typeface="+mn-ea"/>
              </a:rPr>
              <a:t>（４）</a:t>
            </a:r>
            <a:r>
              <a:rPr lang="zh-TW" altLang="en-US" sz="2000" dirty="0">
                <a:latin typeface="+mn-ea"/>
              </a:rPr>
              <a:t>著作人格權包含哪些權利</a:t>
            </a:r>
            <a:r>
              <a:rPr lang="zh-TW" altLang="en-US" sz="2000" dirty="0" smtClean="0">
                <a:latin typeface="+mn-ea"/>
              </a:rPr>
              <a:t>？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/>
              <a:t>(1)</a:t>
            </a:r>
            <a:r>
              <a:rPr lang="zh-TW" altLang="zh-TW" sz="2000" dirty="0"/>
              <a:t>公開發表權</a:t>
            </a:r>
            <a:r>
              <a:rPr lang="en-US" altLang="zh-TW" sz="2000" dirty="0"/>
              <a:t>  (2)</a:t>
            </a:r>
            <a:r>
              <a:rPr lang="zh-TW" altLang="zh-TW" sz="2000" dirty="0"/>
              <a:t>姓名表示權</a:t>
            </a:r>
            <a:r>
              <a:rPr lang="en-US" altLang="zh-TW" sz="2000" dirty="0"/>
              <a:t>  (3)</a:t>
            </a:r>
            <a:r>
              <a:rPr lang="zh-TW" altLang="zh-TW" sz="2000" dirty="0"/>
              <a:t>禁止不當修改權</a:t>
            </a:r>
            <a:r>
              <a:rPr lang="en-US" altLang="zh-TW" sz="2000" dirty="0"/>
              <a:t>  (4)</a:t>
            </a:r>
            <a:r>
              <a:rPr lang="zh-TW" altLang="zh-TW" sz="2000" dirty="0"/>
              <a:t>以上皆是</a:t>
            </a:r>
          </a:p>
          <a:p>
            <a:endParaRPr lang="en-US" altLang="zh-TW" sz="2000" dirty="0" smtClean="0">
              <a:latin typeface="+mn-ea"/>
            </a:endParaRPr>
          </a:p>
          <a:p>
            <a:endParaRPr lang="zh-TW" altLang="en-US" sz="2000" dirty="0">
              <a:latin typeface="+mn-ea"/>
            </a:endParaRPr>
          </a:p>
          <a:p>
            <a:endParaRPr lang="en-US" altLang="zh-TW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9765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更</a:t>
            </a:r>
            <a:r>
              <a:rPr lang="zh-TW" altLang="en-US" dirty="0" smtClean="0"/>
              <a:t>多問題及解答請再參考經濟部智慧財產局網站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altLang="zh-TW" dirty="0" smtClean="0"/>
          </a:p>
          <a:p>
            <a:r>
              <a:rPr lang="zh-TW" altLang="en-US" sz="2900" dirty="0" smtClean="0"/>
              <a:t>經濟部智慧財產局</a:t>
            </a:r>
            <a:r>
              <a:rPr lang="en-US" altLang="zh-TW" sz="2900" dirty="0"/>
              <a:t>:</a:t>
            </a:r>
            <a:r>
              <a:rPr lang="en-US" altLang="zh-TW" sz="2900" dirty="0">
                <a:hlinkClick r:id="rId2"/>
              </a:rPr>
              <a:t>https://www.tipo.gov.tw/tw/mp-1.html</a:t>
            </a:r>
            <a:endParaRPr lang="en-US" altLang="zh-TW" sz="29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377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500" dirty="0"/>
              <a:t>壹、可不可以抄錄別人論文放在自己論文裡？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2600" dirty="0"/>
              <a:t>一般來說若是原封不動抄錄他人學位論文，都有可能侵害著作權人的重製權，違反著作權法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endParaRPr lang="en-US" altLang="zh-TW" sz="2600" dirty="0"/>
          </a:p>
          <a:p>
            <a:endParaRPr lang="en-US" altLang="zh-TW" sz="2600" dirty="0" smtClean="0"/>
          </a:p>
          <a:p>
            <a:r>
              <a:rPr lang="zh-TW" altLang="en-US" sz="2600" dirty="0"/>
              <a:t>不過如果是部分抄錄他人論文，供自己論述及佐證，同時註明出處資訊，而且扣除抄錄部分後仍是完整創作即可。</a:t>
            </a:r>
          </a:p>
          <a:p>
            <a:endParaRPr lang="zh-TW" altLang="en-US" sz="2800" dirty="0"/>
          </a:p>
          <a:p>
            <a:pPr marL="114300" indent="0">
              <a:buNone/>
            </a:pPr>
            <a:r>
              <a:rPr lang="zh-TW" altLang="en-US" dirty="0" smtClean="0"/>
              <a:t>　　　　　　　　　　</a:t>
            </a:r>
            <a:endParaRPr lang="en-US" altLang="zh-TW" dirty="0"/>
          </a:p>
          <a:p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　　　　　　　　　　　　　</a:t>
            </a:r>
            <a:r>
              <a:rPr lang="en-US" altLang="zh-TW" sz="2200" dirty="0" smtClean="0"/>
              <a:t>(</a:t>
            </a:r>
            <a:r>
              <a:rPr lang="zh-TW" altLang="en-US" sz="2200" dirty="0"/>
              <a:t>資料來源：著作權生活通續集頁</a:t>
            </a:r>
            <a:r>
              <a:rPr lang="en-US" altLang="zh-TW" sz="2200" dirty="0"/>
              <a:t>4)</a:t>
            </a:r>
          </a:p>
          <a:p>
            <a:endParaRPr lang="en-US" altLang="zh-TW" sz="22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245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/>
              <a:t>貳</a:t>
            </a:r>
            <a:r>
              <a:rPr lang="zh-TW" altLang="en-US" sz="4500" dirty="0" smtClean="0"/>
              <a:t>、我</a:t>
            </a:r>
            <a:r>
              <a:rPr lang="zh-TW" altLang="en-US" sz="4500" dirty="0"/>
              <a:t>可以影印教科書嗎</a:t>
            </a:r>
            <a:r>
              <a:rPr lang="en-US" altLang="zh-TW" sz="4500" dirty="0"/>
              <a:t>?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若是在合理的範圍內，影印課本的一小部分內容，作為上課的講義或是學習補充教材，對市場的影響不大的話，就不會有侵權的問題了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zh-TW" altLang="en-US" dirty="0"/>
              <a:t>未經授權而又影印整本教科書，可能會違反著作權法而吃上官司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解決</a:t>
            </a:r>
            <a:r>
              <a:rPr lang="zh-TW" altLang="en-US" dirty="0"/>
              <a:t>方案：可多利用二手書交流平台，如：校園二手教科書網</a:t>
            </a:r>
            <a:r>
              <a:rPr lang="zh-TW" altLang="en-US" dirty="0" smtClean="0"/>
              <a:t>。</a:t>
            </a:r>
            <a:r>
              <a:rPr lang="en-US" altLang="zh-TW" dirty="0"/>
              <a:t>(http://2handbook.nasme.org.tw/)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en-US" dirty="0" smtClean="0"/>
              <a:t>　　　　　　　　　　　</a:t>
            </a:r>
            <a:r>
              <a:rPr lang="zh-TW" altLang="en-US" dirty="0" smtClean="0"/>
              <a:t>        </a:t>
            </a:r>
            <a:r>
              <a:rPr lang="en-US" altLang="zh-TW" sz="2000" dirty="0" smtClean="0"/>
              <a:t>(</a:t>
            </a:r>
            <a:r>
              <a:rPr lang="zh-TW" altLang="en-US" sz="2000" dirty="0"/>
              <a:t>資料來源：著作權生活通頁</a:t>
            </a:r>
            <a:r>
              <a:rPr lang="en-US" altLang="zh-TW" sz="2000" dirty="0"/>
              <a:t>4)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981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8372"/>
            <a:ext cx="8147248" cy="1039427"/>
          </a:xfrm>
        </p:spPr>
        <p:txBody>
          <a:bodyPr>
            <a:noAutofit/>
          </a:bodyPr>
          <a:lstStyle/>
          <a:p>
            <a:r>
              <a:rPr lang="zh-TW" altLang="en-US" sz="4500" dirty="0" smtClean="0"/>
              <a:t>參、什麼</a:t>
            </a:r>
            <a:r>
              <a:rPr lang="zh-TW" altLang="en-US" sz="4500" dirty="0"/>
              <a:t>是著作權？著作權包含哪些權利</a:t>
            </a:r>
            <a:r>
              <a:rPr lang="zh-TW" altLang="en-US" sz="4500" dirty="0" smtClean="0"/>
              <a:t>？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著作權是一種保護作者所創作的著作，而由國家法律創設的專有權利。</a:t>
            </a:r>
          </a:p>
          <a:p>
            <a:r>
              <a:rPr lang="zh-TW" altLang="en-US" dirty="0"/>
              <a:t>依據著作權法第</a:t>
            </a:r>
            <a:r>
              <a:rPr lang="en-US" altLang="zh-TW" dirty="0"/>
              <a:t>3</a:t>
            </a:r>
            <a:r>
              <a:rPr lang="zh-TW" altLang="en-US" dirty="0"/>
              <a:t>條第</a:t>
            </a:r>
            <a:r>
              <a:rPr lang="en-US" altLang="zh-TW" dirty="0"/>
              <a:t>1</a:t>
            </a:r>
            <a:r>
              <a:rPr lang="zh-TW" altLang="en-US" dirty="0"/>
              <a:t>項第</a:t>
            </a:r>
            <a:r>
              <a:rPr lang="en-US" altLang="zh-TW" dirty="0"/>
              <a:t>3</a:t>
            </a:r>
            <a:r>
              <a:rPr lang="zh-TW" altLang="en-US" dirty="0"/>
              <a:t>款規定：「著作權：指因著作完成所生之著作人格權及著作財產權」。</a:t>
            </a:r>
          </a:p>
          <a:p>
            <a:r>
              <a:rPr lang="zh-TW" altLang="en-US" dirty="0"/>
              <a:t>著作人格權包含：</a:t>
            </a:r>
            <a:r>
              <a:rPr lang="en-US" altLang="zh-TW" dirty="0"/>
              <a:t>1.</a:t>
            </a:r>
            <a:r>
              <a:rPr lang="zh-TW" altLang="en-US" dirty="0"/>
              <a:t>公開發表權、</a:t>
            </a:r>
            <a:r>
              <a:rPr lang="en-US" altLang="zh-TW" dirty="0"/>
              <a:t>2.</a:t>
            </a:r>
            <a:r>
              <a:rPr lang="zh-TW" altLang="en-US" dirty="0"/>
              <a:t>姓名表示權、</a:t>
            </a:r>
            <a:r>
              <a:rPr lang="en-US" altLang="zh-TW" dirty="0"/>
              <a:t>3.</a:t>
            </a:r>
            <a:r>
              <a:rPr lang="zh-TW" altLang="en-US" dirty="0"/>
              <a:t>禁止不當修改權。</a:t>
            </a:r>
          </a:p>
          <a:p>
            <a:r>
              <a:rPr lang="zh-TW" altLang="en-US" dirty="0"/>
              <a:t>著作財產權包含：</a:t>
            </a:r>
            <a:r>
              <a:rPr lang="en-US" altLang="zh-TW" dirty="0"/>
              <a:t>1.</a:t>
            </a:r>
            <a:r>
              <a:rPr lang="zh-TW" altLang="en-US" dirty="0"/>
              <a:t>重製權、</a:t>
            </a:r>
            <a:r>
              <a:rPr lang="en-US" altLang="zh-TW" dirty="0"/>
              <a:t>2.</a:t>
            </a:r>
            <a:r>
              <a:rPr lang="zh-TW" altLang="en-US" dirty="0"/>
              <a:t>公開口述權、</a:t>
            </a:r>
            <a:r>
              <a:rPr lang="en-US" altLang="zh-TW" dirty="0"/>
              <a:t>3.</a:t>
            </a:r>
            <a:r>
              <a:rPr lang="zh-TW" altLang="en-US" dirty="0"/>
              <a:t>公開播送權、</a:t>
            </a:r>
            <a:r>
              <a:rPr lang="en-US" altLang="zh-TW" dirty="0"/>
              <a:t>4.</a:t>
            </a:r>
            <a:r>
              <a:rPr lang="zh-TW" altLang="en-US" dirty="0"/>
              <a:t>公開上映權、</a:t>
            </a:r>
            <a:r>
              <a:rPr lang="en-US" altLang="zh-TW" dirty="0"/>
              <a:t>5.</a:t>
            </a:r>
            <a:r>
              <a:rPr lang="zh-TW" altLang="en-US" dirty="0"/>
              <a:t>公開演出權、</a:t>
            </a:r>
            <a:r>
              <a:rPr lang="en-US" altLang="zh-TW" dirty="0"/>
              <a:t>6.</a:t>
            </a:r>
            <a:r>
              <a:rPr lang="zh-TW" altLang="en-US" dirty="0"/>
              <a:t>公開傳輸權、</a:t>
            </a:r>
            <a:r>
              <a:rPr lang="en-US" altLang="zh-TW" dirty="0"/>
              <a:t>7.</a:t>
            </a:r>
            <a:r>
              <a:rPr lang="zh-TW" altLang="en-US" dirty="0"/>
              <a:t>公開展示權、</a:t>
            </a:r>
            <a:r>
              <a:rPr lang="en-US" altLang="zh-TW" dirty="0"/>
              <a:t>8.</a:t>
            </a:r>
            <a:r>
              <a:rPr lang="zh-TW" altLang="en-US" dirty="0"/>
              <a:t>改作權、</a:t>
            </a:r>
            <a:r>
              <a:rPr lang="en-US" altLang="zh-TW" dirty="0"/>
              <a:t>9.</a:t>
            </a:r>
            <a:r>
              <a:rPr lang="zh-TW" altLang="en-US" dirty="0"/>
              <a:t>編輯權、</a:t>
            </a:r>
            <a:r>
              <a:rPr lang="en-US" altLang="zh-TW" dirty="0"/>
              <a:t>10.</a:t>
            </a:r>
            <a:r>
              <a:rPr lang="zh-TW" altLang="en-US" dirty="0"/>
              <a:t>散布權、</a:t>
            </a:r>
            <a:r>
              <a:rPr lang="en-US" altLang="zh-TW" dirty="0"/>
              <a:t>11.</a:t>
            </a:r>
            <a:r>
              <a:rPr lang="zh-TW" altLang="en-US" dirty="0"/>
              <a:t>出租權。</a:t>
            </a:r>
          </a:p>
          <a:p>
            <a:pPr marL="11430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</a:t>
            </a:r>
            <a:r>
              <a:rPr lang="en-US" altLang="zh-TW" sz="2000" dirty="0" smtClean="0"/>
              <a:t>(</a:t>
            </a:r>
            <a:r>
              <a:rPr lang="zh-TW" altLang="en-US" sz="2000" dirty="0"/>
              <a:t>資料來源：著作權小百科第一篇</a:t>
            </a:r>
            <a:r>
              <a:rPr lang="en-US" altLang="zh-TW" sz="2000" dirty="0"/>
              <a:t>Q1)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750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肆、何謂</a:t>
            </a:r>
            <a:r>
              <a:rPr lang="zh-TW" altLang="en-US" sz="4500" dirty="0"/>
              <a:t>合理使用</a:t>
            </a:r>
            <a:r>
              <a:rPr lang="en-US" altLang="zh-TW" sz="4500" dirty="0"/>
              <a:t>(Fair Use</a:t>
            </a:r>
            <a:r>
              <a:rPr lang="en-US" altLang="zh-TW" sz="4500" dirty="0" smtClean="0"/>
              <a:t>)?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依國際所遵行之伯恩公約第</a:t>
            </a:r>
            <a:r>
              <a:rPr lang="en-US" altLang="zh-TW" dirty="0"/>
              <a:t>9</a:t>
            </a:r>
            <a:r>
              <a:rPr lang="zh-TW" altLang="en-US" dirty="0"/>
              <a:t>條第</a:t>
            </a:r>
            <a:r>
              <a:rPr lang="en-US" altLang="zh-TW" dirty="0"/>
              <a:t>1</a:t>
            </a:r>
            <a:r>
              <a:rPr lang="zh-TW" altLang="en-US" dirty="0"/>
              <a:t>項所樹立的原則，合理使用必須是：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僅限於某些特定之情形下。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未與著作之通常利用相衝突。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不致於不合理地損害著作人合法利益。</a:t>
            </a:r>
          </a:p>
          <a:p>
            <a:pPr marL="114300" indent="0">
              <a:buNone/>
            </a:pPr>
            <a:r>
              <a:rPr lang="zh-TW" altLang="en-US" dirty="0"/>
              <a:t> 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sz="2000" dirty="0" smtClean="0"/>
              <a:t>                                                     </a:t>
            </a:r>
            <a:r>
              <a:rPr lang="en-US" altLang="zh-TW" sz="2000" dirty="0"/>
              <a:t>(</a:t>
            </a:r>
            <a:r>
              <a:rPr lang="zh-TW" altLang="en-US" sz="2000" dirty="0"/>
              <a:t>資料來源：圖書館著作權小百科頁</a:t>
            </a:r>
            <a:r>
              <a:rPr lang="en-US" altLang="zh-TW" sz="2000" dirty="0"/>
              <a:t>9)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7445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5000" dirty="0" smtClean="0"/>
              <a:t>伍</a:t>
            </a:r>
            <a:r>
              <a:rPr lang="zh-TW" altLang="en-US" sz="5000" dirty="0"/>
              <a:t>、上課錄音老師上課內容會不會侵害著作財產權</a:t>
            </a:r>
            <a:r>
              <a:rPr lang="en-US" altLang="zh-TW" sz="5000" dirty="0"/>
              <a:t>?</a:t>
            </a:r>
            <a:br>
              <a:rPr lang="en-US" altLang="zh-TW" sz="5000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                                              </a:t>
            </a:r>
            <a:r>
              <a:rPr lang="en-US" altLang="zh-TW" sz="2000" dirty="0" smtClean="0"/>
              <a:t>(</a:t>
            </a:r>
            <a:r>
              <a:rPr lang="zh-TW" altLang="en-US" sz="2000" dirty="0"/>
              <a:t>資料來源：著作權生活通續集頁</a:t>
            </a:r>
            <a:r>
              <a:rPr lang="en-US" altLang="zh-TW" sz="2000" dirty="0"/>
              <a:t>6)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603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5000" dirty="0" smtClean="0"/>
              <a:t>陸</a:t>
            </a:r>
            <a:r>
              <a:rPr lang="zh-TW" altLang="en-US" sz="5000" dirty="0"/>
              <a:t>、並不是註明作者、出處就屬於合理使用他人著作！</a:t>
            </a:r>
            <a:br>
              <a:rPr lang="zh-TW" altLang="en-US" sz="5000" dirty="0"/>
            </a:b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引用人雖然有註明作者和出處，但是註明作者、出處是利用人在主張「合理使用」他人著作時，依著作權法所須負擔的義務，而不是只要註明、作者出處即屬於「合理使用」，就可以隨意利用他人著作。</a:t>
            </a:r>
          </a:p>
          <a:p>
            <a:endParaRPr lang="en-US" altLang="zh-TW" dirty="0" smtClean="0"/>
          </a:p>
          <a:p>
            <a:r>
              <a:rPr lang="zh-TW" altLang="en-US" dirty="0"/>
              <a:t>由於網路傳播力量無遠弗屆，因此將他人的著作上傳到網站上成立「合理使用」的空間極小，因此仍應取得著作權人的</a:t>
            </a:r>
            <a:r>
              <a:rPr lang="zh-TW" altLang="en-US" dirty="0" smtClean="0"/>
              <a:t>授權或</a:t>
            </a:r>
            <a:r>
              <a:rPr lang="zh-TW" altLang="en-US" dirty="0"/>
              <a:t>同意才行。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pPr marL="114300" indent="0">
              <a:buNone/>
            </a:pPr>
            <a:r>
              <a:rPr lang="zh-TW" altLang="en-US" sz="2000" dirty="0" smtClean="0"/>
              <a:t>                                                       </a:t>
            </a:r>
            <a:r>
              <a:rPr lang="en-US" altLang="zh-TW" sz="2000" dirty="0"/>
              <a:t>(</a:t>
            </a:r>
            <a:r>
              <a:rPr lang="zh-TW" altLang="en-US" sz="2000" dirty="0"/>
              <a:t>資料來源：著作權生活通續集頁</a:t>
            </a:r>
            <a:r>
              <a:rPr lang="en-US" altLang="zh-TW" sz="2000" dirty="0"/>
              <a:t>20)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682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5000" dirty="0" smtClean="0"/>
              <a:t>柒</a:t>
            </a:r>
            <a:r>
              <a:rPr lang="zh-TW" altLang="en-US" sz="5000" dirty="0"/>
              <a:t>、我可不可以將上課內容作成筆記，借給別人</a:t>
            </a:r>
            <a:r>
              <a:rPr lang="en-US" altLang="zh-TW" sz="5000" dirty="0"/>
              <a:t>?</a:t>
            </a:r>
            <a:br>
              <a:rPr lang="en-US" altLang="zh-TW" sz="5000" dirty="0"/>
            </a:b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上課筆記若是同學間相互借來影印，因為還是屬於學習的範圍，符合老師授課活動的目的，還算是合理使用的範圍內。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但</a:t>
            </a:r>
            <a:r>
              <a:rPr lang="zh-TW" altLang="en-US" dirty="0"/>
              <a:t>若要將上課筆記影印多份販賣，就要考量此筆記著作權歸屬問題，如果著作權者為老師，那會因為此商業用途，而侵害著作權法。</a:t>
            </a:r>
          </a:p>
          <a:p>
            <a:endParaRPr lang="en-US" altLang="zh-TW" dirty="0" smtClean="0"/>
          </a:p>
          <a:p>
            <a:pPr marL="114300" indent="0">
              <a:buNone/>
            </a:pPr>
            <a:r>
              <a:rPr lang="zh-TW" altLang="en-US" dirty="0" smtClean="0"/>
              <a:t>                                                  </a:t>
            </a:r>
            <a:endParaRPr lang="en-US" altLang="zh-TW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                                                     </a:t>
            </a:r>
            <a:r>
              <a:rPr lang="en-US" altLang="zh-TW" sz="2000" dirty="0" smtClean="0"/>
              <a:t>(</a:t>
            </a:r>
            <a:r>
              <a:rPr lang="zh-TW" altLang="en-US" sz="2000" dirty="0"/>
              <a:t>資料來源：著作權生活通頁</a:t>
            </a:r>
            <a:r>
              <a:rPr lang="en-US" altLang="zh-TW" sz="2000" dirty="0"/>
              <a:t>5)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42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500" dirty="0" smtClean="0"/>
              <a:t>捌、題庫區</a:t>
            </a:r>
            <a:r>
              <a:rPr lang="en-US" altLang="zh-TW" sz="4500" dirty="0" smtClean="0"/>
              <a:t>1</a:t>
            </a:r>
            <a:r>
              <a:rPr lang="zh-TW" altLang="en-US" sz="4500" dirty="0" smtClean="0"/>
              <a:t>（是非題）</a:t>
            </a:r>
            <a:endParaRPr lang="zh-TW" altLang="en-US" sz="45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+mn-ea"/>
              </a:rPr>
              <a:t>Ｑ</a:t>
            </a:r>
            <a:r>
              <a:rPr lang="en-US" altLang="zh-TW" dirty="0" smtClean="0">
                <a:latin typeface="+mn-ea"/>
              </a:rPr>
              <a:t>1: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（○）</a:t>
            </a:r>
            <a:r>
              <a:rPr lang="zh-TW" altLang="en-US" dirty="0">
                <a:latin typeface="+mn-ea"/>
              </a:rPr>
              <a:t>在夜市販售盜版合輯錄音帶、</a:t>
            </a:r>
            <a:r>
              <a:rPr lang="en-US" altLang="zh-TW" dirty="0">
                <a:latin typeface="+mn-ea"/>
              </a:rPr>
              <a:t>CD</a:t>
            </a:r>
            <a:r>
              <a:rPr lang="zh-TW" altLang="en-US" dirty="0">
                <a:latin typeface="+mn-ea"/>
              </a:rPr>
              <a:t>，販售者違反著作權法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Q2: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（○）</a:t>
            </a:r>
            <a:r>
              <a:rPr lang="zh-TW" altLang="en-US" dirty="0">
                <a:latin typeface="+mn-ea"/>
              </a:rPr>
              <a:t>原則上，著作權的侵害屬於「告訴乃論」罪，所以發生侵害時，著作權人可以自己決定到底要不要對侵權之人進行刑事</a:t>
            </a:r>
            <a:r>
              <a:rPr lang="zh-TW" altLang="en-US" dirty="0" smtClean="0">
                <a:latin typeface="+mn-ea"/>
              </a:rPr>
              <a:t>告訴。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Q3: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（○）</a:t>
            </a:r>
            <a:r>
              <a:rPr lang="zh-TW" altLang="en-US" dirty="0">
                <a:latin typeface="+mn-ea"/>
              </a:rPr>
              <a:t>我們到表演場所觀看表演時，不可隨便錄音或錄影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Q4: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（ 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X 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）</a:t>
            </a:r>
            <a:r>
              <a:rPr lang="zh-TW" altLang="en-US" dirty="0">
                <a:latin typeface="+mn-ea"/>
              </a:rPr>
              <a:t>在</a:t>
            </a:r>
            <a:r>
              <a:rPr lang="zh-TW" altLang="en-US" dirty="0" smtClean="0">
                <a:latin typeface="+mn-ea"/>
              </a:rPr>
              <a:t>網路上</a:t>
            </a:r>
            <a:r>
              <a:rPr lang="zh-TW" altLang="en-US" dirty="0">
                <a:latin typeface="+mn-ea"/>
              </a:rPr>
              <a:t>可以任意下載電腦程式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114300" indent="0">
              <a:buNone/>
            </a:pPr>
            <a:r>
              <a:rPr lang="en-US" altLang="zh-TW" sz="1500" dirty="0" smtClean="0">
                <a:latin typeface="+mn-ea"/>
              </a:rPr>
              <a:t>【</a:t>
            </a:r>
            <a:r>
              <a:rPr lang="zh-TW" altLang="en-US" sz="1500" dirty="0">
                <a:latin typeface="+mn-ea"/>
              </a:rPr>
              <a:t>說明：任意在網路上下載受著作權法保護的電腦程式，涉及侵害著作財產權人之重製權及公開傳輸權，如逾越了合理使用的範圍，就必須得到權利人的同意。</a:t>
            </a:r>
            <a:r>
              <a:rPr lang="en-US" altLang="zh-TW" sz="1500" dirty="0">
                <a:latin typeface="+mn-ea"/>
              </a:rPr>
              <a:t>】</a:t>
            </a:r>
            <a:endParaRPr lang="en-US" altLang="zh-TW" sz="1500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Q5: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（○）</a:t>
            </a:r>
            <a:r>
              <a:rPr lang="zh-TW" altLang="en-US" dirty="0">
                <a:latin typeface="+mn-ea"/>
              </a:rPr>
              <a:t>把</a:t>
            </a:r>
            <a:r>
              <a:rPr lang="en-US" altLang="zh-TW" dirty="0">
                <a:latin typeface="+mn-ea"/>
              </a:rPr>
              <a:t>CD</a:t>
            </a:r>
            <a:r>
              <a:rPr lang="zh-TW" altLang="en-US" dirty="0">
                <a:latin typeface="+mn-ea"/>
              </a:rPr>
              <a:t>裡的流行歌曲錄下來販售牟利，是違反著作權法的行為。</a:t>
            </a:r>
          </a:p>
        </p:txBody>
      </p:sp>
    </p:spTree>
    <p:extLst>
      <p:ext uri="{BB962C8B-B14F-4D97-AF65-F5344CB8AC3E}">
        <p14:creationId xmlns:p14="http://schemas.microsoft.com/office/powerpoint/2010/main" val="69287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藥劑師">
  <a:themeElements>
    <a:clrScheme name="藥劑師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藥劑師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藥劑師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1453</Words>
  <Application>Microsoft Office PowerPoint</Application>
  <PresentationFormat>如螢幕大小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藥劑師</vt:lpstr>
      <vt:lpstr>人文社會科學院常見智慧財產權問題彙整宣導</vt:lpstr>
      <vt:lpstr>壹、可不可以抄錄別人論文放在自己論文裡？</vt:lpstr>
      <vt:lpstr>貳、我可以影印教科書嗎?</vt:lpstr>
      <vt:lpstr>參、什麼是著作權？著作權包含哪些權利？</vt:lpstr>
      <vt:lpstr>肆、何謂合理使用(Fair Use)?</vt:lpstr>
      <vt:lpstr>  伍、上課錄音老師上課內容會不會侵害著作財產權?  </vt:lpstr>
      <vt:lpstr> 陸、並不是註明作者、出處就屬於合理使用他人著作！ </vt:lpstr>
      <vt:lpstr> 柒、我可不可以將上課內容作成筆記，借給別人? </vt:lpstr>
      <vt:lpstr>捌、題庫區1（是非題）</vt:lpstr>
      <vt:lpstr>玖、題庫區2（是非題）</vt:lpstr>
      <vt:lpstr>拾、題庫區3（選擇題）</vt:lpstr>
      <vt:lpstr>拾壹、題庫區4（選擇題）</vt:lpstr>
      <vt:lpstr>更多問題及解答請再參考經濟部智慧財產局網站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人文社會科學院常見智慧財產權問題彙整宣導</dc:title>
  <dc:creator>user</dc:creator>
  <cp:lastModifiedBy>user</cp:lastModifiedBy>
  <cp:revision>6</cp:revision>
  <dcterms:created xsi:type="dcterms:W3CDTF">2021-03-24T07:36:50Z</dcterms:created>
  <dcterms:modified xsi:type="dcterms:W3CDTF">2021-03-25T01:55:05Z</dcterms:modified>
</cp:coreProperties>
</file>