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  <p:sldId id="271" r:id="rId7"/>
    <p:sldId id="265" r:id="rId8"/>
    <p:sldId id="264" r:id="rId9"/>
    <p:sldId id="258" r:id="rId10"/>
    <p:sldId id="266" r:id="rId11"/>
    <p:sldId id="267" r:id="rId12"/>
    <p:sldId id="268" r:id="rId13"/>
    <p:sldId id="269" r:id="rId14"/>
    <p:sldId id="272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67894"/>
            <a:ext cx="7772400" cy="685899"/>
          </a:xfrm>
        </p:spPr>
        <p:txBody>
          <a:bodyPr/>
          <a:lstStyle/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371950"/>
            <a:ext cx="6400800" cy="5040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73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3728" y="205979"/>
            <a:ext cx="6563072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23728" y="1200151"/>
            <a:ext cx="6563072" cy="3394472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2753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1491630"/>
            <a:ext cx="8229600" cy="324036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8A90-F756-4DFB-8842-3238F71E114A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2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78A90-F756-4DFB-8842-3238F71E114A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5FCE8-A431-46C9-9895-E9E5576EA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7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po.gov.tw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pt.cc/YAsm" TargetMode="External"/><Relationship Id="rId2" Type="http://schemas.openxmlformats.org/officeDocument/2006/relationships/hyperlink" Target="http://www.tipo.gov.tw/ch/AllInOne_Show.aspx?path=3396&amp;guid=79bc7feb-6e9b-47a4-9b4f-20c8c4e4ad73&amp;lang=zh-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939902"/>
            <a:ext cx="7772400" cy="685899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人文社會科學院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常見智慧財產權問題彙整宣導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792088" y="-92546"/>
            <a:ext cx="6012160" cy="1080120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八、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1(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91630"/>
            <a:ext cx="8229600" cy="3816424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Q1: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（○）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著作權法所保護的著作包括：語文、音樂、戲劇舞蹈、美術、攝影、圖形、視聽、錄音、建築、電腦程式、表演等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種。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Q2: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（○）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著作權的保護採行「屬地主義」，所以權利人要主張其權利，應依循當地的法律。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Q3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加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註「家用」之合法錄影帶，可用於「營業用」。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1000" dirty="0" smtClean="0">
                <a:latin typeface="標楷體" pitchFamily="65" charset="-120"/>
                <a:ea typeface="標楷體" pitchFamily="65" charset="-120"/>
              </a:rPr>
              <a:t>【說明：如欲在營業場所播放錄影帶，必須購買已有公開上映授權之「公播版」影片。】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憲法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、法律、命令或公文享有著作權。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1000" dirty="0" smtClean="0">
                <a:latin typeface="標楷體" pitchFamily="65" charset="-120"/>
                <a:ea typeface="標楷體" pitchFamily="65" charset="-120"/>
              </a:rPr>
              <a:t>【說明：依著作權法第</a:t>
            </a:r>
            <a:r>
              <a:rPr lang="en-US" altLang="zh-TW" sz="10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sz="1000" dirty="0" smtClean="0">
                <a:latin typeface="標楷體" pitchFamily="65" charset="-120"/>
                <a:ea typeface="標楷體" pitchFamily="65" charset="-120"/>
              </a:rPr>
              <a:t>條規定，憲法、法律、命令或公文不受著作權保護。】</a:t>
            </a:r>
            <a:endParaRPr lang="en-US" altLang="zh-TW" sz="1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Q5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○）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攝影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著作的著作財產權存續期間，是從創作完成時起算，直到著作公開發表後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年為止。</a:t>
            </a:r>
          </a:p>
          <a:p>
            <a:pPr lvl="1">
              <a:buFont typeface="Arial" pitchFamily="34" charset="0"/>
              <a:buChar char="•"/>
            </a:pP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zh-TW" sz="2000" dirty="0" smtClean="0"/>
          </a:p>
          <a:p>
            <a:pPr lvl="1">
              <a:buFont typeface="Arial" pitchFamily="34" charset="0"/>
              <a:buChar char="•"/>
            </a:pP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900608" y="-13692"/>
            <a:ext cx="6336704" cy="85725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九、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2(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是非題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7614"/>
            <a:ext cx="8352928" cy="3528392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Q1: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（○）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按照施工順序圖完成一件產品實物，是屬於實施的範圍，並沒有違反著作權法。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Q2: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加註「家用」之合法錄影帶，可用於「營業用」。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1000" dirty="0" smtClean="0">
                <a:latin typeface="標楷體" pitchFamily="65" charset="-120"/>
                <a:ea typeface="標楷體" pitchFamily="65" charset="-120"/>
              </a:rPr>
              <a:t>【說明：如欲在營業場所播放錄影帶，必須購買已有公開上映授權之「公播版」影片。】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Q3: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（○）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把平面的電影卡通造型轉換成立體玩具商品，同樣要得到卡通著作權人的同意。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Q4: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（○）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視聽著作的著作財產權存續期間，是自創作完成時起算，到著作公開發表後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年止。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Q5:</a:t>
            </a: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（○）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合法電腦程式著作重製物所有人，為了讓程式適用特定之電腦，可以就該程式做某些必要的改變。</a:t>
            </a:r>
          </a:p>
          <a:p>
            <a:pPr lvl="1">
              <a:buFont typeface="Arial" pitchFamily="34" charset="0"/>
              <a:buChar char="•"/>
            </a:pP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24544" y="17227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十、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1(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31590"/>
            <a:ext cx="8229600" cy="3888432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Q1: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3)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盜拷遊戲軟體送給同學，是否觸法？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只要不賺錢就不違法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(2)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違反商標法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(3)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觸犯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</a:t>
            </a:r>
          </a:p>
          <a:p>
            <a:pPr marL="457200" lvl="1" indent="0"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著作權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法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Q2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: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抄襲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同學的作文，以自己名義去投稿，是否觸法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(1)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會違反著作權法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是不道德的行為，但不犯法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是不合理的行為，但不犯法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Q3: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阿吉買了正版的作業系統軟體，為了展現他的大眾魅力，他將軟體序號公布在網路上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供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人安裝該軟體，請問阿吉的行為會如何？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因為是正版軟體序號，所有人都受益，應獲得眾人肯定。</a:t>
            </a:r>
          </a:p>
          <a:p>
            <a:pPr algn="l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阿吉未經合法授權，而提供公眾使用可以破解他人「防盜拷措施」的資訊，這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違法的，須依法負擔民、刑事侵權責任。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Q4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金大方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在網路上下載沒有經過授權的「陰森洞破關秘笈」檔案並影印給大家分享，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這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違反著作權法的行為嗎？</a:t>
            </a:r>
          </a:p>
          <a:p>
            <a:pPr lvl="0" algn="l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是喔，這種行為已超出合理使用範圍，是屬於侵害重製權的行為。</a:t>
            </a:r>
          </a:p>
          <a:p>
            <a:pPr lvl="0" algn="l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應該還好吧！網路不就是要給大家下載的嗎！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Q5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1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4)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菲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菲在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85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日創作完成一幅畫，並在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日死亡，請問這幅畫的著作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財產權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存續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至哪一天？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1) 135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(2) 135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(3) 140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(4) 140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389" y="32602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十一、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智慧財產權題庫區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2(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選擇題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96144"/>
            <a:ext cx="8280920" cy="3939902"/>
          </a:xfrm>
        </p:spPr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Q1: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合法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軟體所有人可以自己使用正版軟體，同時將備用存檔軟體借給別人使用嗎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?</a:t>
            </a:r>
            <a:br>
              <a:rPr lang="en-US" altLang="zh-TW" sz="1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(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可以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喔，因為我是買正版的軟體，所以可以將備用檔出借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(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可以！正版軟體的所有人，可以因為「備份存檔」之需要複製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份，但複製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份僅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能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做為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備份，不能借給別人使用。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Q2: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阿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布聽見垃圾車「少女的祈禱」音樂，突然有用音樂當做商標的靈感，請問是否可行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是，聲音可作為商標。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否，聲音不可作為商標。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Q3: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小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艾買了小布寫的「如何在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歲前成為億萬富翁的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種方法」，照著書中方法去做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果真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成為一位億萬富翁，請問小布是否可告小艾侵權？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可以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，因為小艾此種行為確實已侵權。</a:t>
            </a:r>
          </a:p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可以，因為小艾只是吸收書裡的觀念，並沒有任何侵害著作權的行為。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Q4: 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唱片公司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委託小布寫一首歌，在沒有約定著作權歸屬的情形下，請問誰享有這首歌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 marL="457200" lvl="1" indent="0"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著作權？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小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布，但唱片公司可以利用這首歌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(2)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唱片公司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Q5: 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著作權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保護的期間有多久？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除了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攝影、視聽、錄音和表演外，著作財產權保護的期間為著作人的終身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生存的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間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到死後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年當年的最後一天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)</a:t>
            </a:r>
            <a:br>
              <a:rPr lang="en-US" altLang="zh-TW" sz="1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創作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完成後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年。</a:t>
            </a:r>
          </a:p>
          <a:p>
            <a:pPr lvl="1">
              <a:buFont typeface="Arial" pitchFamily="34" charset="0"/>
              <a:buChar char="•"/>
            </a:pPr>
            <a:endParaRPr lang="zh-TW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291830"/>
            <a:ext cx="7272808" cy="1224136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更多問題及解答請再參考經濟部智慧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財產局</a:t>
            </a:r>
            <a:r>
              <a:rPr lang="zh-TW" altLang="en-US" sz="2400" dirty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網站</a:t>
            </a:r>
            <a:endParaRPr lang="en-US" sz="24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331640" y="4227934"/>
            <a:ext cx="648072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hlinkClick r:id="rId2"/>
              </a:rPr>
              <a:t>http://www.tipo.gov.tw/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724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資料來源</a:t>
            </a:r>
            <a:endParaRPr 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200150"/>
            <a:ext cx="6624736" cy="367585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2"/>
              </a:rPr>
              <a:t>http://www.tipo.gov.tw/np.asp?ctNode=6975&amp;mp=1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17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/8.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著作權教育宣導廣告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著作權基本觀念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/1.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著作權小百科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/2.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圖書館著作權小百科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/3.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著作權生活通續集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/6.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著作權生活通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/8.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認識著作權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80000"/>
              </a:lnSpc>
              <a:buNone/>
            </a:pPr>
            <a:endParaRPr lang="en-US" altLang="zh-TW" sz="17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7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7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None/>
            </a:pPr>
            <a:endParaRPr lang="en-US" altLang="zh-TW" sz="17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://ppt.cc/YAsm</a:t>
            </a:r>
            <a:endParaRPr lang="en-US" altLang="zh-TW" sz="17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zh-TW" sz="17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經濟部智慧財產局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我想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…/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著作權快速連結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/7.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FAQ(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ISP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法案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＆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A)/</a:t>
            </a:r>
            <a:r>
              <a:rPr lang="zh-TW" altLang="en-US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智慧財產權小題庫</a:t>
            </a:r>
            <a:r>
              <a:rPr lang="en-US" altLang="zh-TW" sz="1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691680" y="205979"/>
            <a:ext cx="6563072" cy="857250"/>
          </a:xfrm>
        </p:spPr>
        <p:txBody>
          <a:bodyPr>
            <a:noAutofit/>
          </a:bodyPr>
          <a:lstStyle/>
          <a:p>
            <a:r>
              <a:rPr lang="zh-TW" altLang="en-US" sz="2400" dirty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何謂合理使用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(Fair Use)?</a:t>
            </a:r>
            <a:endParaRPr lang="zh-TW" altLang="en-US" sz="24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051720" y="1419622"/>
            <a:ext cx="6120680" cy="281175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依國際所遵行之伯恩公約第</a:t>
            </a: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項所樹立的原則，合理使用必須是：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僅限於某些特定之情形下。</a:t>
            </a:r>
            <a:endParaRPr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未與著作之通常利用相衝突。</a:t>
            </a:r>
            <a:endParaRPr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不致於不合理地損害著作人合法利益。</a:t>
            </a:r>
            <a:endParaRPr lang="en-US" altLang="zh-TW" sz="2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5996985" y="4801868"/>
            <a:ext cx="3147015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資料來源：圖書館著作權小百科頁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9)</a:t>
            </a:r>
            <a:endParaRPr lang="en-US" altLang="zh-TW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753344" y="205979"/>
            <a:ext cx="6563072" cy="85725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二、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我可以影印教科書嗎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24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若是在合理的範圍內，影印課本的一小部分內容，作為上課的講義或是學習補充教材，對市場的影響不大的話，就不會有侵權的問題了。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如果未經授權而又影印整本教科書，可能會違反著作權法而吃上官司。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解決方案：可多利用二手書交流平台，如：校園二手教科書網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http://2handbook.nasme.org.tw/</a:t>
            </a: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endParaRPr lang="zh-TW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6535594" y="4877806"/>
            <a:ext cx="26084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51470"/>
            <a:ext cx="6912768" cy="857250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上課錄音老師上課內容會不會侵害著作財產權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3728" y="1491630"/>
            <a:ext cx="6563072" cy="3394472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基本上，錄音確實是屬於著作權法之「重製」行為，但依照著作權法規定，錄製上課內容動機係在於掌握課程內容、方便課後複習等個人、非營利之目的，因此在合理範圍內並不會侵害著作財產權。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6176521" y="4877806"/>
            <a:ext cx="296747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資料來源：著作權生活通續集頁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6)</a:t>
            </a:r>
            <a:endParaRPr lang="en-US" altLang="zh-TW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763688" y="-236562"/>
            <a:ext cx="8928992" cy="1361306"/>
          </a:xfrm>
        </p:spPr>
        <p:txBody>
          <a:bodyPr>
            <a:noAutofit/>
          </a:bodyPr>
          <a:lstStyle/>
          <a:p>
            <a:pPr algn="l"/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四、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並不是註明作者、出處就屬於合理使用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他人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著作！</a:t>
            </a:r>
            <a: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400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2123728" y="1275606"/>
            <a:ext cx="8229600" cy="324036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FontTx/>
              <a:buChar char="•"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引用人雖然有註明作者和出處，但是註明作者、出處是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利用人在主張「合理使用」他人著作時，依著作權法所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須負擔的義務，而不是只要註明、作者出處即屬於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altLang="zh-TW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「合理使用」，就可以隨意利用他人著作。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just">
              <a:lnSpc>
                <a:spcPct val="90000"/>
              </a:lnSpc>
              <a:buFontTx/>
              <a:buChar char="•"/>
            </a:pP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 algn="just">
              <a:lnSpc>
                <a:spcPct val="90000"/>
              </a:lnSpc>
              <a:buFontTx/>
              <a:buChar char="•"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由於網路傳播力量無遠弗屆，因此將他人的著作上傳到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網站上成立「合理使用」的空間極小，因此仍應取得著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作權人的授權或同意才行。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6123265" y="4877806"/>
            <a:ext cx="305724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資料來源：著作權生活通續集頁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20)</a:t>
            </a:r>
            <a:endParaRPr lang="en-US" altLang="zh-TW" sz="14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44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763688" y="195486"/>
            <a:ext cx="7380312" cy="857250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五、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因為教學需要，老師可不可以公開播放影片給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欣賞？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195736" y="1275606"/>
            <a:ext cx="6563072" cy="3394472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公開上映權需具備下列幾個要件：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非以營利為目的。</a:t>
            </a: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未對觀眾或聽眾直接或間接收取任何費用。</a:t>
            </a:r>
            <a:endParaRPr lang="zh-TW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未對表演人支付報酬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必須是已公開發表的著作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必須是特定活動</a:t>
            </a:r>
            <a:r>
              <a:rPr lang="zh-TW" altLang="zh-TW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因此，最佳的方法應該是擷取影片的適當部分，引用到的課堂教材中；或是取得公開播映的版本來放映，才是最適當的方式！</a:t>
            </a:r>
            <a:endParaRPr lang="en-US" altLang="zh-TW" sz="20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/>
          </a:p>
        </p:txBody>
      </p:sp>
      <p:sp>
        <p:nvSpPr>
          <p:cNvPr id="2" name="矩形 1"/>
          <p:cNvSpPr/>
          <p:nvPr/>
        </p:nvSpPr>
        <p:spPr>
          <a:xfrm>
            <a:off x="6644114" y="4877806"/>
            <a:ext cx="26084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" y="-236562"/>
            <a:ext cx="6635080" cy="1289298"/>
          </a:xfrm>
        </p:spPr>
        <p:txBody>
          <a:bodyPr>
            <a:noAutofit/>
          </a:bodyPr>
          <a:lstStyle/>
          <a:p>
            <a:pPr algn="l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六、可不可以將電腦軟體以及其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序號放在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網路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朋友分享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35646"/>
            <a:ext cx="8229600" cy="3168352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rgbClr val="5B2CA0"/>
                </a:solidFill>
                <a:latin typeface="標楷體" pitchFamily="65" charset="-120"/>
                <a:ea typeface="標楷體" pitchFamily="65" charset="-120"/>
              </a:rPr>
              <a:t>拷貝原版的軟體光碟，安裝在其他的電腦裡，會侵害著作權人的「重製權」 。</a:t>
            </a:r>
          </a:p>
          <a:p>
            <a:endParaRPr lang="zh-TW" altLang="en-US" sz="2000" dirty="0" smtClean="0">
              <a:solidFill>
                <a:srgbClr val="5B2CA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Font typeface="Arial" pitchFamily="34" charset="0"/>
              <a:buChar char="•"/>
            </a:pPr>
            <a:r>
              <a:rPr lang="zh-TW" altLang="en-US" sz="2000" dirty="0" smtClean="0">
                <a:solidFill>
                  <a:srgbClr val="5B2CA0"/>
                </a:solidFill>
                <a:latin typeface="標楷體" pitchFamily="65" charset="-120"/>
                <a:ea typeface="標楷體" pitchFamily="65" charset="-120"/>
              </a:rPr>
              <a:t>如果將軟體序號公布在網路上，和網友分享，這些行為則違反了著作權人的「防盜拷措施」，依法須負擔民、刑事責任。</a:t>
            </a:r>
          </a:p>
          <a:p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6516216" y="4876006"/>
            <a:ext cx="2698175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資料來源：著作權生活通頁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-92546"/>
            <a:ext cx="6768752" cy="1073274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七、</a:t>
            </a:r>
            <a:r>
              <a:rPr lang="zh-TW" altLang="en-US" sz="240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什麼是著作權？著作權包含哪些權利？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35646"/>
            <a:ext cx="8496944" cy="3240360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zh-TW" altLang="en-US" sz="3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著作權是一種保護作者所創作的著作，而由國家法律創設的專有權利。</a:t>
            </a:r>
            <a:endParaRPr lang="en-US" altLang="zh-TW" sz="32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依據著作權法第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條第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項第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款規定：「著作權：指因著作完所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生之著作人格權及著作財產權」。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sz="3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著作人格權包含：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公開發表權、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姓名表示權、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禁止不當 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修改權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著作財產權包含：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重製權、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公開口述權、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公開播送權、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公開上映權、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公開演出權、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公開傳輸權、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公開展示權、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  改作權、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編輯權、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10.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散布權、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11.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出租權。</a:t>
            </a:r>
            <a:endParaRPr lang="en-US" altLang="zh-TW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6081948" y="4853629"/>
            <a:ext cx="305724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資料來源：著作權小百科第一篇</a:t>
            </a:r>
            <a:r>
              <a:rPr lang="en-US" altLang="zh-TW" sz="14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Q1)</a:t>
            </a:r>
            <a:endParaRPr lang="zh-TW" altLang="zh-TW" sz="1400" dirty="0">
              <a:solidFill>
                <a:srgbClr val="7030A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635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238</Template>
  <TotalTime>376</TotalTime>
  <Words>1103</Words>
  <Application>Microsoft Office PowerPoint</Application>
  <PresentationFormat>如螢幕大小 (16:9)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238</vt:lpstr>
      <vt:lpstr>人文社會科學院 常見智慧財產權問題彙整宣導</vt:lpstr>
      <vt:lpstr>資料來源</vt:lpstr>
      <vt:lpstr>一、何謂合理使用(Fair Use)?</vt:lpstr>
      <vt:lpstr>二、我可以影印教科書嗎?</vt:lpstr>
      <vt:lpstr>三、上課錄音老師上課內容會不會侵害著作財產權?</vt:lpstr>
      <vt:lpstr>  四、並不是註明作者、出處就屬於合理使用他人著作！ </vt:lpstr>
      <vt:lpstr>五、因為教學需要，老師可不可以公開播放影片給學       生欣賞？</vt:lpstr>
      <vt:lpstr>六、可不可以將電腦軟體以及其序號放在網路上     與朋友分享?</vt:lpstr>
      <vt:lpstr>七、什麼是著作權？著作權包含哪些權利？</vt:lpstr>
      <vt:lpstr> 八、智慧財產權題庫區1(是非題)</vt:lpstr>
      <vt:lpstr> 九、智慧財產權題庫區2(是非題)</vt:lpstr>
      <vt:lpstr>  十、智慧財產權題庫區1(選擇題)</vt:lpstr>
      <vt:lpstr>十一、智慧財產權題庫區2(選擇題)</vt:lpstr>
      <vt:lpstr>更多問題及解答請再參考經濟部智慧財產局網站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人文社會科學院常見智慧財產權問題彙整宣導</dc:title>
  <dc:creator>user</dc:creator>
  <cp:lastModifiedBy>superuser</cp:lastModifiedBy>
  <cp:revision>35</cp:revision>
  <dcterms:created xsi:type="dcterms:W3CDTF">2015-05-22T06:42:41Z</dcterms:created>
  <dcterms:modified xsi:type="dcterms:W3CDTF">2015-06-08T10:11:15Z</dcterms:modified>
</cp:coreProperties>
</file>