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729" autoAdjust="0"/>
  </p:normalViewPr>
  <p:slideViewPr>
    <p:cSldViewPr>
      <p:cViewPr varScale="1">
        <p:scale>
          <a:sx n="82" d="100"/>
          <a:sy n="82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5/29/2018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5/29/2018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ch/AllInOne_Show.aspx?path=3396&amp;guid=79bc7feb-6e9b-47a4-9b4f-20c8c4e4ad73&amp;lang=zh-t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7%9F%A5%E8%AF%86%E4%BA%A7%E6%9D%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6288" y="2276872"/>
            <a:ext cx="8458200" cy="1584175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人文社會科學院常見智慧財產權問題彙整宣導</a:t>
            </a:r>
          </a:p>
        </p:txBody>
      </p:sp>
    </p:spTree>
    <p:extLst>
      <p:ext uri="{BB962C8B-B14F-4D97-AF65-F5344CB8AC3E}">
        <p14:creationId xmlns:p14="http://schemas.microsoft.com/office/powerpoint/2010/main" val="3544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b="1" dirty="0">
                <a:effectLst/>
              </a:rPr>
              <a:t>哪些試題不得主張著作權？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zh-TW" altLang="en-US" sz="2400" dirty="0"/>
              <a:t>（一）研究所入學考試、插班大學考試及二年制技術學院入學考試</a:t>
            </a:r>
          </a:p>
          <a:p>
            <a:r>
              <a:rPr lang="zh-TW" altLang="en-US" sz="2400" dirty="0"/>
              <a:t>（二）各公私立高中舉行之模擬考、複習考、隨堂測驗之試題。</a:t>
            </a:r>
          </a:p>
          <a:p>
            <a:r>
              <a:rPr lang="zh-TW" altLang="en-US" sz="2400" dirty="0"/>
              <a:t>（三）各級學校全年級一致舉行之期中、期末考；國民中小學依「國民中小學學生成績評量準則」實施之評量所使用試題及各公私立高中舉行之模擬考、複習考、隨堂測驗</a:t>
            </a:r>
          </a:p>
          <a:p>
            <a:r>
              <a:rPr lang="zh-TW" altLang="en-US" sz="2400" dirty="0"/>
              <a:t>（四）大學校院之期中、期末考</a:t>
            </a:r>
          </a:p>
          <a:p>
            <a:r>
              <a:rPr lang="zh-TW" altLang="en-US" sz="2400" dirty="0"/>
              <a:t>（五）各公私立國中、高中舉行之段考</a:t>
            </a:r>
            <a:r>
              <a:rPr lang="zh-TW" altLang="en-US" sz="2400" dirty="0" smtClean="0"/>
              <a:t>題目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47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/>
          <a:lstStyle/>
          <a:p>
            <a:r>
              <a:rPr lang="zh-TW" altLang="en-US" b="1" dirty="0">
                <a:effectLst/>
              </a:rPr>
              <a:t>題庫區</a:t>
            </a:r>
            <a:r>
              <a:rPr lang="en-US" altLang="zh-TW" b="1" dirty="0">
                <a:effectLst/>
              </a:rPr>
              <a:t>(</a:t>
            </a:r>
            <a:r>
              <a:rPr lang="zh-TW" altLang="en-US" b="1" dirty="0">
                <a:effectLst/>
              </a:rPr>
              <a:t>是非題</a:t>
            </a:r>
            <a:r>
              <a:rPr lang="en-US" altLang="zh-TW" b="1" dirty="0">
                <a:effectLst/>
              </a:rPr>
              <a:t>)</a:t>
            </a:r>
            <a:endParaRPr lang="zh-TW" altLang="en-US" b="1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１</a:t>
            </a:r>
            <a:r>
              <a:rPr lang="en-US" altLang="zh-TW" sz="2400" dirty="0" smtClean="0"/>
              <a:t>.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(X) </a:t>
            </a:r>
            <a:r>
              <a:rPr lang="zh-TW" altLang="en-US" sz="2400" dirty="0" smtClean="0"/>
              <a:t>加</a:t>
            </a:r>
            <a:r>
              <a:rPr lang="zh-TW" altLang="en-US" sz="2400" dirty="0"/>
              <a:t>註「家用」之合法錄影帶，可用於「營業</a:t>
            </a:r>
            <a:r>
              <a:rPr lang="zh-TW" altLang="en-US" sz="2400" dirty="0" smtClean="0"/>
              <a:t>用」。</a:t>
            </a:r>
            <a:endParaRPr lang="en-US" altLang="zh-TW" sz="2400" dirty="0" smtClean="0"/>
          </a:p>
          <a:p>
            <a:pPr lvl="1"/>
            <a:r>
              <a:rPr lang="en-US" altLang="zh-TW" sz="2000" dirty="0"/>
              <a:t>【</a:t>
            </a:r>
            <a:r>
              <a:rPr lang="zh-TW" altLang="en-US" sz="2000" dirty="0"/>
              <a:t>說明：如欲在營業場所播放錄影帶，必須購買已有公開上映授權之「公播版」影片。</a:t>
            </a:r>
            <a:r>
              <a:rPr lang="en-US" altLang="zh-TW" sz="2000" dirty="0" smtClean="0"/>
              <a:t>】</a:t>
            </a:r>
          </a:p>
          <a:p>
            <a:r>
              <a:rPr lang="en-US" altLang="zh-TW" sz="2400" dirty="0"/>
              <a:t>2. (O) </a:t>
            </a:r>
            <a:r>
              <a:rPr lang="zh-TW" altLang="en-US" sz="2400" dirty="0"/>
              <a:t>著作權法所保護的著作包括：語文、音樂、戲劇舞蹈、美術、攝影、圖形、視聽、錄音、建築、電腦程式、表演等</a:t>
            </a:r>
            <a:r>
              <a:rPr lang="en-US" altLang="zh-TW" sz="2400" dirty="0"/>
              <a:t>11</a:t>
            </a:r>
            <a:r>
              <a:rPr lang="zh-TW" altLang="en-US" sz="2400" dirty="0"/>
              <a:t>種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(O) </a:t>
            </a:r>
            <a:r>
              <a:rPr lang="zh-TW" altLang="en-US" sz="2400" dirty="0" smtClean="0"/>
              <a:t>著作權</a:t>
            </a:r>
            <a:r>
              <a:rPr lang="zh-TW" altLang="en-US" sz="2400" dirty="0"/>
              <a:t>的保護採行「屬地主義」，所以權利人要主張其權利，應依循當地的法律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4. (X) </a:t>
            </a:r>
            <a:r>
              <a:rPr lang="zh-TW" altLang="en-US" sz="2400" dirty="0" smtClean="0"/>
              <a:t>憲法</a:t>
            </a:r>
            <a:r>
              <a:rPr lang="zh-TW" altLang="en-US" sz="2400" dirty="0"/>
              <a:t>、法律、命令或公文享有著作權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【</a:t>
            </a:r>
            <a:r>
              <a:rPr lang="zh-TW" altLang="en-US" sz="2000" dirty="0"/>
              <a:t>說明：依著作權法第</a:t>
            </a:r>
            <a:r>
              <a:rPr lang="en-US" altLang="zh-TW" sz="2000" dirty="0"/>
              <a:t>9</a:t>
            </a:r>
            <a:r>
              <a:rPr lang="zh-TW" altLang="en-US" sz="2000" dirty="0"/>
              <a:t>條規定，憲法、法律、命令或公文不受著作權保護。</a:t>
            </a:r>
            <a:r>
              <a:rPr lang="en-US" altLang="zh-TW" sz="2000" dirty="0"/>
              <a:t>】</a:t>
            </a:r>
          </a:p>
          <a:p>
            <a:r>
              <a:rPr lang="en-US" altLang="zh-TW" sz="2400" dirty="0" smtClean="0"/>
              <a:t>5. (O) </a:t>
            </a:r>
            <a:r>
              <a:rPr lang="zh-TW" altLang="en-US" sz="2400" dirty="0" smtClean="0"/>
              <a:t>把</a:t>
            </a:r>
            <a:r>
              <a:rPr lang="zh-TW" altLang="en-US" sz="2400" dirty="0"/>
              <a:t>別人的英文小說翻譯成中文後予以出版，應取得原著作之著作財產權人的同意。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0724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/>
          <a:lstStyle/>
          <a:p>
            <a:r>
              <a:rPr lang="zh-TW" altLang="en-US" b="1" dirty="0">
                <a:effectLst/>
              </a:rPr>
              <a:t>題庫區</a:t>
            </a:r>
            <a:r>
              <a:rPr lang="en-US" altLang="zh-TW" b="1" dirty="0">
                <a:effectLst/>
              </a:rPr>
              <a:t>(</a:t>
            </a:r>
            <a:r>
              <a:rPr lang="zh-TW" altLang="en-US" b="1" dirty="0">
                <a:effectLst/>
              </a:rPr>
              <a:t>是非題</a:t>
            </a:r>
            <a:r>
              <a:rPr lang="en-US" altLang="zh-TW" b="1" dirty="0">
                <a:effectLst/>
              </a:rPr>
              <a:t>)</a:t>
            </a:r>
            <a:endParaRPr lang="zh-TW" altLang="en-US" b="1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6. (O) </a:t>
            </a:r>
            <a:r>
              <a:rPr lang="zh-TW" altLang="en-US" sz="2400" dirty="0" smtClean="0"/>
              <a:t>行政院長</a:t>
            </a:r>
            <a:r>
              <a:rPr lang="zh-TW" altLang="en-US" sz="2400" dirty="0"/>
              <a:t>在公開場合發表的演說內容，任何人都可以加以利用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7. (X) </a:t>
            </a:r>
            <a:r>
              <a:rPr lang="zh-TW" altLang="en-US" sz="2400" dirty="0" smtClean="0"/>
              <a:t>阿</a:t>
            </a:r>
            <a:r>
              <a:rPr lang="zh-TW" altLang="en-US" sz="2400" dirty="0"/>
              <a:t>丹買了一片盜版光碟，看完覺得丟掉可惜，所以可以放在網路上讓網友免費索取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【</a:t>
            </a:r>
            <a:r>
              <a:rPr lang="zh-TW" altLang="en-US" sz="2000" dirty="0"/>
              <a:t>說明：只要是散布盜版光碟，不管有沒有營利，也不管價值多寡，都是違反著作權法的行為！</a:t>
            </a:r>
            <a:r>
              <a:rPr lang="en-US" altLang="zh-TW" sz="2000" dirty="0" smtClean="0"/>
              <a:t>】</a:t>
            </a:r>
          </a:p>
          <a:p>
            <a:r>
              <a:rPr lang="en-US" altLang="zh-TW" sz="2400" dirty="0" smtClean="0"/>
              <a:t>8. (X) </a:t>
            </a:r>
            <a:r>
              <a:rPr lang="zh-TW" altLang="en-US" sz="2400" dirty="0" smtClean="0"/>
              <a:t>小</a:t>
            </a:r>
            <a:r>
              <a:rPr lang="zh-TW" altLang="en-US" sz="2400" dirty="0"/>
              <a:t>薰可以將補習班老師的上課內容錄音後，放到網路上拍賣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【</a:t>
            </a:r>
            <a:r>
              <a:rPr lang="zh-TW" altLang="en-US" sz="2000" dirty="0"/>
              <a:t>說明：老師的上課內容是「語文著作」，受到著作權法保護，要錄音或拍賣，都要經過老師的同意才可以。</a:t>
            </a:r>
            <a:r>
              <a:rPr lang="en-US" altLang="zh-TW" sz="2000" dirty="0" smtClean="0"/>
              <a:t>】</a:t>
            </a:r>
          </a:p>
          <a:p>
            <a:r>
              <a:rPr lang="en-US" altLang="zh-TW" sz="2400" dirty="0" smtClean="0"/>
              <a:t>9. (O)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老</a:t>
            </a:r>
            <a:r>
              <a:rPr lang="zh-TW" altLang="en-US" sz="2400" dirty="0"/>
              <a:t>王要做公司網頁，需要一些影音資料，可以向著作權仲介團體申請授權或直接向著作權人取得授權。</a:t>
            </a:r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7287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/>
          <a:lstStyle/>
          <a:p>
            <a:r>
              <a:rPr lang="zh-TW" altLang="en-US" b="1" dirty="0">
                <a:effectLst/>
              </a:rPr>
              <a:t>題庫區</a:t>
            </a:r>
            <a:r>
              <a:rPr lang="en-US" altLang="zh-TW" b="1" dirty="0" smtClean="0">
                <a:effectLst/>
              </a:rPr>
              <a:t>(</a:t>
            </a:r>
            <a:r>
              <a:rPr lang="zh-TW" altLang="en-US" b="1" dirty="0" smtClean="0">
                <a:effectLst/>
              </a:rPr>
              <a:t>選擇題</a:t>
            </a:r>
            <a:r>
              <a:rPr lang="en-US" altLang="zh-TW" b="1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10.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(2) </a:t>
            </a:r>
            <a:r>
              <a:rPr lang="zh-TW" altLang="en-US" sz="2400" dirty="0" smtClean="0"/>
              <a:t>菲</a:t>
            </a:r>
            <a:r>
              <a:rPr lang="zh-TW" altLang="en-US" sz="2400" dirty="0"/>
              <a:t>菲將阿布買來的單機版作業系統程式灌進自己和妹妹的電腦中，心想自己真聰明賺到，請問是真的嗎？</a:t>
            </a:r>
          </a:p>
          <a:p>
            <a:pPr lvl="1"/>
            <a:r>
              <a:rPr lang="en-US" altLang="zh-TW" sz="2000" dirty="0"/>
              <a:t>(1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真的</a:t>
            </a:r>
            <a:r>
              <a:rPr lang="zh-TW" altLang="en-US" sz="2000" dirty="0"/>
              <a:t>！因為灌入的程式是正版的就可以了。</a:t>
            </a:r>
          </a:p>
          <a:p>
            <a:pPr lvl="1"/>
            <a:r>
              <a:rPr lang="en-US" altLang="zh-TW" sz="2000" dirty="0"/>
              <a:t>(2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不</a:t>
            </a:r>
            <a:r>
              <a:rPr lang="zh-TW" altLang="en-US" sz="2000" dirty="0"/>
              <a:t>是的！因為單機版的作業系統程式，只限</a:t>
            </a:r>
            <a:r>
              <a:rPr lang="en-US" altLang="zh-TW" sz="2000" dirty="0"/>
              <a:t>1</a:t>
            </a:r>
            <a:r>
              <a:rPr lang="zh-TW" altLang="en-US" sz="2000" dirty="0"/>
              <a:t>台機器使用，將該作業系統同時安裝在多台電腦內使用，是侵害他人「重製權」的行為。</a:t>
            </a:r>
          </a:p>
          <a:p>
            <a:r>
              <a:rPr lang="en-US" altLang="zh-TW" sz="2400" dirty="0" smtClean="0"/>
              <a:t>11. (1) </a:t>
            </a:r>
            <a:r>
              <a:rPr lang="zh-TW" altLang="en-US" sz="2400" dirty="0" smtClean="0"/>
              <a:t>利用</a:t>
            </a:r>
            <a:r>
              <a:rPr lang="zh-TW" altLang="en-US" sz="2400" dirty="0"/>
              <a:t>德國人的音樂編曲，要不要徵求著作財產權人的同意？</a:t>
            </a:r>
          </a:p>
          <a:p>
            <a:pPr lvl="1"/>
            <a:r>
              <a:rPr lang="en-US" altLang="zh-TW" sz="2000" dirty="0" smtClean="0"/>
              <a:t>(1) </a:t>
            </a:r>
            <a:r>
              <a:rPr lang="zh-TW" altLang="en-US" sz="2000" dirty="0" smtClean="0"/>
              <a:t>要</a:t>
            </a:r>
            <a:r>
              <a:rPr lang="zh-TW" altLang="en-US" sz="2000" dirty="0"/>
              <a:t>喔，德國與我國都是世界貿易組織（</a:t>
            </a:r>
            <a:r>
              <a:rPr lang="en-US" altLang="zh-TW" sz="2000" dirty="0"/>
              <a:t>WTO</a:t>
            </a:r>
            <a:r>
              <a:rPr lang="zh-TW" altLang="en-US" sz="2000" dirty="0"/>
              <a:t>）的會員，所以德國人的著作同受我國著作權法的保護，除有符合合理使用的情形外，應取得同意或授權。</a:t>
            </a:r>
          </a:p>
          <a:p>
            <a:pPr lvl="1"/>
            <a:r>
              <a:rPr lang="en-US" altLang="zh-TW" sz="2000" dirty="0"/>
              <a:t>(2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不</a:t>
            </a:r>
            <a:r>
              <a:rPr lang="zh-TW" altLang="en-US" sz="2000" dirty="0"/>
              <a:t>需要，因為我們不保護外國人的著作。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777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/>
              </a:rPr>
              <a:t>題庫區</a:t>
            </a:r>
            <a:r>
              <a:rPr lang="en-US" altLang="zh-TW" b="1" dirty="0" smtClean="0">
                <a:effectLst/>
              </a:rPr>
              <a:t>(</a:t>
            </a:r>
            <a:r>
              <a:rPr lang="zh-TW" altLang="en-US" b="1" dirty="0" smtClean="0">
                <a:effectLst/>
              </a:rPr>
              <a:t>選擇題</a:t>
            </a:r>
            <a:r>
              <a:rPr lang="en-US" altLang="zh-TW" b="1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12. (1) </a:t>
            </a:r>
            <a:r>
              <a:rPr lang="zh-TW" altLang="en-US" sz="2400" dirty="0" smtClean="0"/>
              <a:t>阿</a:t>
            </a:r>
            <a:r>
              <a:rPr lang="zh-TW" altLang="en-US" sz="2400" dirty="0"/>
              <a:t>迪開了一家「生活咖啡店」，在店裡播放賣場買來的電影（家用版）以吸引客戶，請問是否違反著作權法？</a:t>
            </a:r>
          </a:p>
          <a:p>
            <a:pPr lvl="1"/>
            <a:r>
              <a:rPr lang="en-US" altLang="zh-TW" sz="2000" dirty="0" smtClean="0"/>
              <a:t>(1) </a:t>
            </a:r>
            <a:r>
              <a:rPr lang="zh-TW" altLang="en-US" sz="2000" dirty="0" smtClean="0"/>
              <a:t>是</a:t>
            </a:r>
            <a:r>
              <a:rPr lang="zh-TW" altLang="en-US" sz="2000" dirty="0"/>
              <a:t>，「家用版」就不能拿來當「營業用」（公開上映），將家用版電影任意放給公眾欣賞，是侵害著作財產權人的「公開上映權」的行為。</a:t>
            </a:r>
          </a:p>
          <a:p>
            <a:pPr lvl="1"/>
            <a:r>
              <a:rPr lang="en-US" altLang="zh-TW" sz="2000" dirty="0" smtClean="0"/>
              <a:t>(2) </a:t>
            </a:r>
            <a:r>
              <a:rPr lang="zh-TW" altLang="en-US" sz="2000" dirty="0" smtClean="0"/>
              <a:t>沒有</a:t>
            </a:r>
            <a:r>
              <a:rPr lang="zh-TW" altLang="en-US" sz="2000" dirty="0"/>
              <a:t>吧，片子是花錢買來的，而且是正版，當然有權播放。</a:t>
            </a:r>
          </a:p>
          <a:p>
            <a:r>
              <a:rPr lang="en-US" altLang="zh-TW" sz="2400" dirty="0" smtClean="0"/>
              <a:t>13.(2) </a:t>
            </a:r>
            <a:r>
              <a:rPr lang="zh-TW" altLang="en-US" sz="2400" dirty="0" smtClean="0"/>
              <a:t>合法</a:t>
            </a:r>
            <a:r>
              <a:rPr lang="zh-TW" altLang="en-US" sz="2400" dirty="0"/>
              <a:t>軟體所有人可以自己使用正版軟體，同時將備用存檔軟體借給別人使用嗎</a:t>
            </a:r>
            <a:r>
              <a:rPr lang="zh-TW" altLang="en-US" sz="2400" dirty="0" smtClean="0"/>
              <a:t>？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(1) </a:t>
            </a:r>
            <a:r>
              <a:rPr lang="zh-TW" altLang="en-US" sz="2000" dirty="0" smtClean="0"/>
              <a:t>可以</a:t>
            </a:r>
            <a:r>
              <a:rPr lang="zh-TW" altLang="en-US" sz="2000" dirty="0"/>
              <a:t>喔，因為我是買正版的軟體，所以可以將備用檔出借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(2) </a:t>
            </a:r>
            <a:r>
              <a:rPr lang="zh-TW" altLang="en-US" sz="2400" dirty="0" smtClean="0"/>
              <a:t>不</a:t>
            </a:r>
            <a:r>
              <a:rPr lang="zh-TW" altLang="en-US" sz="2400" dirty="0"/>
              <a:t>可以！正版軟體的所有人，可以因為「備份存檔」之需要複製</a:t>
            </a:r>
            <a:r>
              <a:rPr lang="en-US" altLang="zh-TW" sz="2400" dirty="0"/>
              <a:t>1</a:t>
            </a:r>
            <a:r>
              <a:rPr lang="zh-TW" altLang="en-US" sz="2400" dirty="0"/>
              <a:t>份，但複製</a:t>
            </a:r>
            <a:r>
              <a:rPr lang="en-US" altLang="zh-TW" sz="2400" dirty="0"/>
              <a:t>1</a:t>
            </a:r>
            <a:r>
              <a:rPr lang="zh-TW" altLang="en-US" sz="2400" dirty="0"/>
              <a:t>份僅能做為備份，不能借給別人</a:t>
            </a:r>
            <a:r>
              <a:rPr lang="zh-TW" altLang="en-US" sz="2400" dirty="0" smtClean="0"/>
              <a:t>使用。</a:t>
            </a:r>
          </a:p>
        </p:txBody>
      </p:sp>
    </p:spTree>
    <p:extLst>
      <p:ext uri="{BB962C8B-B14F-4D97-AF65-F5344CB8AC3E}">
        <p14:creationId xmlns:p14="http://schemas.microsoft.com/office/powerpoint/2010/main" val="391494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/>
              </a:rPr>
              <a:t>題庫區</a:t>
            </a:r>
            <a:r>
              <a:rPr lang="en-US" altLang="zh-TW" b="1" dirty="0" smtClean="0">
                <a:effectLst/>
              </a:rPr>
              <a:t>(</a:t>
            </a:r>
            <a:r>
              <a:rPr lang="zh-TW" altLang="en-US" b="1" dirty="0" smtClean="0">
                <a:effectLst/>
              </a:rPr>
              <a:t>選擇題</a:t>
            </a:r>
            <a:r>
              <a:rPr lang="en-US" altLang="zh-TW" b="1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altLang="zh-TW" sz="2400" dirty="0" smtClean="0"/>
              <a:t>14. (1) </a:t>
            </a:r>
            <a:r>
              <a:rPr lang="zh-TW" altLang="en-US" sz="2400" dirty="0" smtClean="0"/>
              <a:t>菲</a:t>
            </a:r>
            <a:r>
              <a:rPr lang="zh-TW" altLang="en-US" sz="2400" dirty="0"/>
              <a:t>菲打算要到美國開分店，那她是否也需要再當地申請商標才能受保護？</a:t>
            </a:r>
          </a:p>
          <a:p>
            <a:pPr lvl="1"/>
            <a:r>
              <a:rPr lang="en-US" altLang="zh-TW" sz="2000" dirty="0"/>
              <a:t>(1)</a:t>
            </a:r>
            <a:r>
              <a:rPr lang="zh-TW" altLang="en-US" sz="2000" dirty="0"/>
              <a:t>是，因為商標係採屬地主義。</a:t>
            </a:r>
          </a:p>
          <a:p>
            <a:pPr lvl="1"/>
            <a:r>
              <a:rPr lang="en-US" altLang="zh-TW" sz="2000" dirty="0"/>
              <a:t>(2)</a:t>
            </a:r>
            <a:r>
              <a:rPr lang="zh-TW" altLang="en-US" sz="2000" dirty="0"/>
              <a:t>否，已經在台灣申請了，所以不需要。</a:t>
            </a:r>
          </a:p>
          <a:p>
            <a:r>
              <a:rPr lang="en-US" altLang="zh-TW" sz="2400" dirty="0" smtClean="0"/>
              <a:t>15. (2) </a:t>
            </a:r>
            <a:r>
              <a:rPr lang="zh-TW" altLang="en-US" sz="2400" dirty="0" smtClean="0"/>
              <a:t>阿</a:t>
            </a:r>
            <a:r>
              <a:rPr lang="zh-TW" altLang="en-US" sz="2400" dirty="0"/>
              <a:t>龐有設計可輕鬆闖電腦城寶物的概念，這概念是否為專利保護的標的</a:t>
            </a:r>
            <a:r>
              <a:rPr lang="zh-TW" altLang="en-US" sz="2400" dirty="0" smtClean="0"/>
              <a:t>？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en-US" altLang="zh-TW" sz="2000" dirty="0"/>
              <a:t>1)</a:t>
            </a:r>
            <a:r>
              <a:rPr lang="zh-TW" altLang="en-US" sz="2000" dirty="0"/>
              <a:t>是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(2)</a:t>
            </a:r>
            <a:r>
              <a:rPr lang="zh-TW" altLang="en-US" sz="2000" dirty="0" smtClean="0"/>
              <a:t>否</a:t>
            </a:r>
            <a:r>
              <a:rPr lang="zh-TW" altLang="en-US" sz="2000" dirty="0"/>
              <a:t>，專利不保護概念，必須揭露具體可行的技術內容，並可供該領域人士據以實施者，才可獲得專利保護。</a:t>
            </a:r>
          </a:p>
          <a:p>
            <a:endParaRPr lang="zh-TW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9085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更多問題及解答請再參考經濟部智慧財產局網站</a:t>
            </a:r>
          </a:p>
          <a:p>
            <a:pPr marL="0" indent="0">
              <a:buNone/>
            </a:pPr>
            <a:endParaRPr lang="zh-TW" altLang="en-US" dirty="0"/>
          </a:p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www.tipo.gov.tw/ch/AllInOne_Show.aspx?path=3396&amp;guid=79bc7feb-6e9b-47a4-9b4f-20c8c4e4ad73&amp;lang=zh-tw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96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b="1" dirty="0">
                <a:effectLst/>
              </a:rPr>
              <a:t>資料來源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https://zh.wikipedia.org/wiki/%</a:t>
            </a:r>
            <a:r>
              <a:rPr lang="en-US" altLang="zh-TW" dirty="0" smtClean="0">
                <a:hlinkClick r:id="rId2"/>
              </a:rPr>
              <a:t>E7%9F%A5%E8%AF%86%E4%BA%A7%E6%9D%83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93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effectLst/>
              </a:rPr>
              <a:t>什麼是智慧財產權</a:t>
            </a:r>
            <a:r>
              <a:rPr lang="en-US" altLang="zh-TW" b="1" dirty="0">
                <a:effectLst/>
              </a:rPr>
              <a:t>?</a:t>
            </a:r>
            <a:endParaRPr lang="zh-TW" altLang="en-US" b="1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zh-TW" altLang="en-US" dirty="0" smtClean="0"/>
              <a:t>智慧財產權係指智力</a:t>
            </a:r>
            <a:r>
              <a:rPr lang="zh-TW" altLang="en-US" dirty="0"/>
              <a:t>創造成果：發明、文學和藝術作品，以及商業中使用的符號、名稱、圖像和外觀設計。</a:t>
            </a:r>
          </a:p>
        </p:txBody>
      </p:sp>
    </p:spTree>
    <p:extLst>
      <p:ext uri="{BB962C8B-B14F-4D97-AF65-F5344CB8AC3E}">
        <p14:creationId xmlns:p14="http://schemas.microsoft.com/office/powerpoint/2010/main" val="21867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effectLst/>
              </a:rPr>
              <a:t>智慧財產權包含哪些？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著作權</a:t>
            </a:r>
            <a:endParaRPr lang="en-US" altLang="zh-TW" dirty="0" smtClean="0"/>
          </a:p>
          <a:p>
            <a:r>
              <a:rPr lang="zh-TW" altLang="en-US" dirty="0" smtClean="0"/>
              <a:t>商標權</a:t>
            </a:r>
            <a:endParaRPr lang="en-US" altLang="zh-TW" dirty="0" smtClean="0"/>
          </a:p>
          <a:p>
            <a:r>
              <a:rPr lang="zh-TW" altLang="en-US" dirty="0" smtClean="0"/>
              <a:t>商號權</a:t>
            </a:r>
            <a:endParaRPr lang="en-US" altLang="zh-TW" dirty="0" smtClean="0"/>
          </a:p>
          <a:p>
            <a:r>
              <a:rPr lang="zh-TW" altLang="en-US" dirty="0" smtClean="0"/>
              <a:t>商業</a:t>
            </a:r>
            <a:r>
              <a:rPr lang="zh-TW" altLang="en-US" dirty="0"/>
              <a:t>秘密</a:t>
            </a:r>
            <a:r>
              <a:rPr lang="zh-TW" altLang="en-US" dirty="0" smtClean="0"/>
              <a:t>權</a:t>
            </a:r>
            <a:endParaRPr lang="en-US" altLang="zh-TW" dirty="0" smtClean="0"/>
          </a:p>
          <a:p>
            <a:r>
              <a:rPr lang="zh-TW" altLang="en-US" dirty="0" smtClean="0"/>
              <a:t>地理</a:t>
            </a:r>
            <a:r>
              <a:rPr lang="zh-TW" altLang="en-US" dirty="0"/>
              <a:t>標記</a:t>
            </a:r>
            <a:r>
              <a:rPr lang="zh-TW" altLang="en-US" dirty="0" smtClean="0"/>
              <a:t>權</a:t>
            </a:r>
            <a:endParaRPr lang="en-US" altLang="zh-TW" dirty="0"/>
          </a:p>
          <a:p>
            <a:r>
              <a:rPr lang="zh-TW" altLang="en-US" dirty="0" smtClean="0"/>
              <a:t>專利權</a:t>
            </a:r>
            <a:endParaRPr lang="en-US" altLang="zh-TW" dirty="0" smtClean="0"/>
          </a:p>
          <a:p>
            <a:r>
              <a:rPr lang="zh-TW" altLang="en-US" dirty="0" smtClean="0"/>
              <a:t>集成</a:t>
            </a:r>
            <a:r>
              <a:rPr lang="zh-TW" altLang="en-US" dirty="0"/>
              <a:t>電路布圖設計</a:t>
            </a:r>
            <a:r>
              <a:rPr lang="zh-TW" altLang="en-US" dirty="0" smtClean="0"/>
              <a:t>權</a:t>
            </a:r>
            <a:endParaRPr lang="en-US" altLang="zh-TW" dirty="0"/>
          </a:p>
          <a:p>
            <a:r>
              <a:rPr lang="zh-TW" altLang="en-US" dirty="0"/>
              <a:t>植物新品種</a:t>
            </a:r>
            <a:r>
              <a:rPr lang="zh-TW" altLang="en-US" dirty="0" smtClean="0"/>
              <a:t>權</a:t>
            </a:r>
            <a:endParaRPr lang="en-US" altLang="zh-TW" dirty="0" smtClean="0"/>
          </a:p>
          <a:p>
            <a:r>
              <a:rPr lang="zh-TW" altLang="en-US" dirty="0" smtClean="0"/>
              <a:t>反</a:t>
            </a:r>
            <a:r>
              <a:rPr lang="zh-TW" altLang="en-US" dirty="0"/>
              <a:t>不正當競爭</a:t>
            </a:r>
            <a:r>
              <a:rPr lang="zh-TW" altLang="en-US" dirty="0" smtClean="0"/>
              <a:t>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17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effectLst/>
              </a:rPr>
              <a:t>什麼是著作權？著作權包含哪些權利？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著作權是一種保護作者所創作的著作，而由國家法律創設的專有權利。</a:t>
            </a:r>
          </a:p>
          <a:p>
            <a:r>
              <a:rPr lang="zh-TW" altLang="en-US" dirty="0"/>
              <a:t>依據著作權</a:t>
            </a:r>
            <a:r>
              <a:rPr lang="zh-TW" altLang="en-US" dirty="0" smtClean="0"/>
              <a:t>法規定</a:t>
            </a:r>
            <a:r>
              <a:rPr lang="zh-TW" altLang="en-US" dirty="0"/>
              <a:t>：「著作權：指因著作完成所生之著作人格權及著作財產權」。</a:t>
            </a:r>
          </a:p>
          <a:p>
            <a:r>
              <a:rPr lang="zh-TW" altLang="en-US" dirty="0"/>
              <a:t>著作人格權包含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u="sng" dirty="0" smtClean="0"/>
              <a:t>公開</a:t>
            </a:r>
            <a:r>
              <a:rPr lang="zh-TW" altLang="en-US" u="sng" dirty="0"/>
              <a:t>發表</a:t>
            </a:r>
            <a:r>
              <a:rPr lang="zh-TW" altLang="en-US" u="sng" dirty="0" smtClean="0"/>
              <a:t>權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姓名</a:t>
            </a:r>
            <a:r>
              <a:rPr lang="zh-TW" altLang="en-US" u="sng" dirty="0"/>
              <a:t>表示權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禁止</a:t>
            </a:r>
            <a:r>
              <a:rPr lang="zh-TW" altLang="en-US" u="sng" dirty="0"/>
              <a:t>不當修改權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著作財產權包含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lvl="1"/>
            <a:r>
              <a:rPr lang="zh-TW" altLang="en-US" dirty="0" smtClean="0"/>
              <a:t>重</a:t>
            </a:r>
            <a:r>
              <a:rPr lang="zh-TW" altLang="en-US" dirty="0"/>
              <a:t>製權</a:t>
            </a:r>
            <a:r>
              <a:rPr lang="zh-TW" altLang="en-US" dirty="0" smtClean="0"/>
              <a:t>、公開</a:t>
            </a:r>
            <a:r>
              <a:rPr lang="zh-TW" altLang="en-US" dirty="0"/>
              <a:t>口述權</a:t>
            </a:r>
            <a:r>
              <a:rPr lang="zh-TW" altLang="en-US" dirty="0" smtClean="0"/>
              <a:t>、公開</a:t>
            </a:r>
            <a:r>
              <a:rPr lang="zh-TW" altLang="en-US" dirty="0"/>
              <a:t>播送權</a:t>
            </a:r>
            <a:r>
              <a:rPr lang="zh-TW" altLang="en-US" dirty="0" smtClean="0"/>
              <a:t>、公開</a:t>
            </a:r>
            <a:r>
              <a:rPr lang="zh-TW" altLang="en-US" dirty="0"/>
              <a:t>上映權</a:t>
            </a:r>
            <a:r>
              <a:rPr lang="zh-TW" altLang="en-US" dirty="0" smtClean="0"/>
              <a:t>、公開</a:t>
            </a:r>
            <a:r>
              <a:rPr lang="zh-TW" altLang="en-US" dirty="0"/>
              <a:t>演出權</a:t>
            </a:r>
            <a:r>
              <a:rPr lang="zh-TW" altLang="en-US" dirty="0" smtClean="0"/>
              <a:t>、公開</a:t>
            </a:r>
            <a:r>
              <a:rPr lang="zh-TW" altLang="en-US" dirty="0"/>
              <a:t>傳輸權</a:t>
            </a:r>
            <a:r>
              <a:rPr lang="zh-TW" altLang="en-US" dirty="0" smtClean="0"/>
              <a:t>、公開</a:t>
            </a:r>
            <a:r>
              <a:rPr lang="zh-TW" altLang="en-US" dirty="0"/>
              <a:t>展示權</a:t>
            </a:r>
            <a:r>
              <a:rPr lang="zh-TW" altLang="en-US" dirty="0" smtClean="0"/>
              <a:t>、改作</a:t>
            </a:r>
            <a:r>
              <a:rPr lang="zh-TW" altLang="en-US" dirty="0"/>
              <a:t>權</a:t>
            </a:r>
            <a:r>
              <a:rPr lang="zh-TW" altLang="en-US" dirty="0" smtClean="0"/>
              <a:t>、編輯</a:t>
            </a:r>
            <a:r>
              <a:rPr lang="zh-TW" altLang="en-US" dirty="0"/>
              <a:t>權</a:t>
            </a:r>
            <a:r>
              <a:rPr lang="zh-TW" altLang="en-US" dirty="0" smtClean="0"/>
              <a:t>、散</a:t>
            </a:r>
            <a:r>
              <a:rPr lang="zh-TW" altLang="en-US" dirty="0"/>
              <a:t>布權</a:t>
            </a:r>
            <a:r>
              <a:rPr lang="zh-TW" altLang="en-US" dirty="0" smtClean="0"/>
              <a:t>、出租</a:t>
            </a:r>
            <a:r>
              <a:rPr lang="zh-TW" altLang="en-US" dirty="0"/>
              <a:t>權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78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effectLst/>
              </a:rPr>
              <a:t>何謂合理使用</a:t>
            </a:r>
            <a:r>
              <a:rPr lang="en-US" altLang="zh-TW" b="1" dirty="0">
                <a:effectLst/>
              </a:rPr>
              <a:t>(Fair Use)?</a:t>
            </a:r>
            <a:endParaRPr lang="zh-TW" altLang="en-US" b="1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zh-TW" altLang="en-US" dirty="0"/>
              <a:t>依國際所遵行之伯恩公約第</a:t>
            </a:r>
            <a:r>
              <a:rPr lang="en-US" altLang="zh-TW" dirty="0"/>
              <a:t>9</a:t>
            </a:r>
            <a:r>
              <a:rPr lang="zh-TW" altLang="en-US" dirty="0"/>
              <a:t>條第</a:t>
            </a:r>
            <a:r>
              <a:rPr lang="en-US" altLang="zh-TW" dirty="0"/>
              <a:t>1</a:t>
            </a:r>
            <a:r>
              <a:rPr lang="zh-TW" altLang="en-US" dirty="0"/>
              <a:t>項所樹立的</a:t>
            </a:r>
            <a:r>
              <a:rPr lang="zh-TW" altLang="en-US" dirty="0" smtClean="0"/>
              <a:t>原則</a:t>
            </a:r>
            <a:r>
              <a:rPr lang="zh-TW" altLang="en-US" dirty="0"/>
              <a:t>，合理使用必須是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僅限於某些特定之情形下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未與著作之通常利用相衝突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不致於不合理地損害著作人合法利益。</a:t>
            </a:r>
          </a:p>
        </p:txBody>
      </p:sp>
    </p:spTree>
    <p:extLst>
      <p:ext uri="{BB962C8B-B14F-4D97-AF65-F5344CB8AC3E}">
        <p14:creationId xmlns:p14="http://schemas.microsoft.com/office/powerpoint/2010/main" val="41474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b="1" dirty="0">
                <a:effectLst/>
              </a:rPr>
              <a:t>播放午間音樂屬於合理使用範圍嗎？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850" y="1268760"/>
            <a:ext cx="8686800" cy="5472608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合理使用的條件有以下</a:t>
            </a:r>
            <a:r>
              <a:rPr lang="en-US" altLang="zh-TW" sz="2400" dirty="0"/>
              <a:t>5</a:t>
            </a:r>
            <a:r>
              <a:rPr lang="zh-TW" altLang="en-US" sz="2400" dirty="0"/>
              <a:t>項</a:t>
            </a:r>
            <a:r>
              <a:rPr lang="zh-TW" altLang="en-US" sz="2400" dirty="0" smtClean="0"/>
              <a:t>：</a:t>
            </a:r>
            <a:endParaRPr lang="en-US" altLang="zh-TW" sz="2400" dirty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一</a:t>
            </a:r>
            <a:r>
              <a:rPr lang="en-US" altLang="zh-TW" sz="2000" dirty="0"/>
              <a:t>)</a:t>
            </a:r>
            <a:r>
              <a:rPr lang="zh-TW" altLang="en-US" sz="2000" dirty="0"/>
              <a:t>不是以營利為目的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二</a:t>
            </a:r>
            <a:r>
              <a:rPr lang="en-US" altLang="zh-TW" sz="2000" dirty="0"/>
              <a:t>)</a:t>
            </a:r>
            <a:r>
              <a:rPr lang="zh-TW" altLang="en-US" sz="2000" dirty="0"/>
              <a:t>沒有對觀眾或聽眾直接或間接收取任何費用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三</a:t>
            </a:r>
            <a:r>
              <a:rPr lang="en-US" altLang="zh-TW" sz="2000" dirty="0"/>
              <a:t>)</a:t>
            </a:r>
            <a:r>
              <a:rPr lang="zh-TW" altLang="en-US" sz="2000" dirty="0"/>
              <a:t>未對表演人支付報酬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四</a:t>
            </a:r>
            <a:r>
              <a:rPr lang="en-US" altLang="zh-TW" sz="2000" dirty="0"/>
              <a:t>)</a:t>
            </a:r>
            <a:r>
              <a:rPr lang="zh-TW" altLang="en-US" sz="2000" dirty="0"/>
              <a:t>必須是已公開發表的著作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五</a:t>
            </a:r>
            <a:r>
              <a:rPr lang="en-US" altLang="zh-TW" sz="2000" dirty="0"/>
              <a:t>)</a:t>
            </a:r>
            <a:r>
              <a:rPr lang="zh-TW" altLang="en-US" sz="2000" dirty="0"/>
              <a:t>在個別特定的活動裡播放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r>
              <a:rPr lang="zh-TW" altLang="en-US" sz="2400" dirty="0"/>
              <a:t>假設快樂小學是「非以營利為目的」地公開播放歌曲；沒有對聽音樂的老師和學生們收費；也沒有支付津貼給演唱歌曲的表演者；此外這些歌曲都是在市面上發行的專輯的「已公開發表之著作」；可是，在每天固定的時間播放歌曲，不是屬於個別「特定」的活動，而具有經常性，因此就不能以合理使用來解釋了</a:t>
            </a:r>
            <a:r>
              <a:rPr lang="zh-TW" altLang="en-US" sz="2400" dirty="0" smtClean="0"/>
              <a:t>。</a:t>
            </a:r>
            <a:endParaRPr lang="zh-TW" altLang="en-US" sz="2400" dirty="0"/>
          </a:p>
          <a:p>
            <a:r>
              <a:rPr lang="zh-TW" altLang="en-US" sz="2400" dirty="0"/>
              <a:t>所以最好還是向著作權仲介團體取得播放歌曲的合法授權才播放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837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b="1" dirty="0">
                <a:effectLst/>
              </a:rPr>
              <a:t>老師能否公開播放影片給學生欣賞？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公開上映權需具備下列幾個</a:t>
            </a:r>
            <a:r>
              <a:rPr lang="zh-TW" altLang="en-US" sz="2400" dirty="0" smtClean="0"/>
              <a:t>要件：</a:t>
            </a:r>
            <a:endParaRPr lang="en-US" altLang="zh-TW" sz="2400" dirty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 smtClean="0"/>
              <a:t>一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非以營利為目的。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(</a:t>
            </a:r>
            <a:r>
              <a:rPr lang="zh-TW" altLang="en-US" sz="2000" dirty="0"/>
              <a:t>二</a:t>
            </a:r>
            <a:r>
              <a:rPr lang="en-US" altLang="zh-TW" sz="2000" dirty="0"/>
              <a:t>)</a:t>
            </a:r>
            <a:r>
              <a:rPr lang="zh-TW" altLang="en-US" sz="2000" dirty="0"/>
              <a:t>未對觀眾或聽眾直接或間接收取任何費用</a:t>
            </a:r>
            <a:endParaRPr lang="en-US" altLang="zh-TW" sz="2000" dirty="0"/>
          </a:p>
          <a:p>
            <a:pPr lvl="1"/>
            <a:r>
              <a:rPr lang="en-US" altLang="zh-TW" sz="2000" dirty="0"/>
              <a:t>(</a:t>
            </a:r>
            <a:r>
              <a:rPr lang="zh-TW" altLang="en-US" sz="2000" dirty="0"/>
              <a:t>三</a:t>
            </a:r>
            <a:r>
              <a:rPr lang="en-US" altLang="zh-TW" sz="2000" dirty="0"/>
              <a:t>)</a:t>
            </a:r>
            <a:r>
              <a:rPr lang="zh-TW" altLang="en-US" sz="2000" dirty="0"/>
              <a:t>未對表演人支付報酬。</a:t>
            </a:r>
            <a:endParaRPr lang="en-US" altLang="zh-TW" sz="2000" dirty="0"/>
          </a:p>
          <a:p>
            <a:pPr lvl="1"/>
            <a:r>
              <a:rPr lang="en-US" altLang="zh-TW" sz="2000" dirty="0"/>
              <a:t>(</a:t>
            </a:r>
            <a:r>
              <a:rPr lang="zh-TW" altLang="en-US" sz="2000" dirty="0"/>
              <a:t>四</a:t>
            </a:r>
            <a:r>
              <a:rPr lang="en-US" altLang="zh-TW" sz="2000" dirty="0"/>
              <a:t>)</a:t>
            </a:r>
            <a:r>
              <a:rPr lang="zh-TW" altLang="en-US" sz="2000" dirty="0"/>
              <a:t>必須是已公開發表的著作。</a:t>
            </a:r>
            <a:endParaRPr lang="en-US" altLang="zh-TW" sz="2000" dirty="0"/>
          </a:p>
          <a:p>
            <a:pPr lvl="1"/>
            <a:r>
              <a:rPr lang="en-US" altLang="zh-TW" sz="2000" dirty="0"/>
              <a:t>(</a:t>
            </a:r>
            <a:r>
              <a:rPr lang="zh-TW" altLang="en-US" sz="2000" dirty="0"/>
              <a:t>五</a:t>
            </a:r>
            <a:r>
              <a:rPr lang="en-US" altLang="zh-TW" sz="2000" dirty="0"/>
              <a:t>)</a:t>
            </a:r>
            <a:r>
              <a:rPr lang="zh-TW" altLang="en-US" sz="2000" dirty="0"/>
              <a:t>必須是特定活動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400" dirty="0" smtClean="0">
                <a:latin typeface="+mn-ea"/>
              </a:rPr>
              <a:t>→若教學需要使用影片，最佳</a:t>
            </a:r>
            <a:r>
              <a:rPr lang="zh-TW" altLang="en-US" sz="2400" dirty="0">
                <a:latin typeface="+mn-ea"/>
              </a:rPr>
              <a:t>的</a:t>
            </a:r>
            <a:r>
              <a:rPr lang="zh-TW" altLang="en-US" sz="2400" dirty="0" smtClean="0">
                <a:latin typeface="+mn-ea"/>
              </a:rPr>
              <a:t>方法是</a:t>
            </a:r>
            <a:r>
              <a:rPr lang="zh-TW" altLang="en-US" sz="2400" dirty="0">
                <a:latin typeface="+mn-ea"/>
              </a:rPr>
              <a:t>擷取影片的適當部分，引用到的課堂教材中；或是取得公開播映的版本來</a:t>
            </a:r>
            <a:r>
              <a:rPr lang="zh-TW" altLang="en-US" sz="2400" dirty="0" smtClean="0">
                <a:latin typeface="+mn-ea"/>
              </a:rPr>
              <a:t>放映。</a:t>
            </a:r>
            <a:endParaRPr lang="en-US" altLang="zh-TW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71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1008112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2800" b="1" dirty="0">
                <a:effectLst/>
              </a:rPr>
              <a:t>不以營利為目的，把他人書籍放置在自己網站供人下載，是否應負責？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752528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未經權利人同意，把他人的書籍放在自己的網站供人下載，如果該書籍不是年代久遠的，而是著作財產權還沒有消滅的，此時即使自己不以營利為目的，網站的經營者，仍然有民刑事責任。</a:t>
            </a:r>
          </a:p>
          <a:p>
            <a:endParaRPr lang="zh-TW" altLang="en-US" sz="2400" dirty="0"/>
          </a:p>
          <a:p>
            <a:r>
              <a:rPr lang="zh-TW" altLang="en-US" sz="2400" dirty="0"/>
              <a:t>首先，把他人書籍上載在網上，這是屬於著作權法的重製行為，即使非營利，侵害重製權 。</a:t>
            </a:r>
          </a:p>
          <a:p>
            <a:endParaRPr lang="zh-TW" altLang="en-US" sz="2400" dirty="0"/>
          </a:p>
          <a:p>
            <a:r>
              <a:rPr lang="zh-TW" altLang="en-US" sz="2400" dirty="0"/>
              <a:t>其次，把他人書籍上載，供人下載，此種供人可以隨時存取的狀態，是屬於「公開傳輸行為」，侵害他人之著作財產權。 </a:t>
            </a:r>
          </a:p>
        </p:txBody>
      </p:sp>
    </p:spTree>
    <p:extLst>
      <p:ext uri="{BB962C8B-B14F-4D97-AF65-F5344CB8AC3E}">
        <p14:creationId xmlns:p14="http://schemas.microsoft.com/office/powerpoint/2010/main" val="1535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/>
              </a:rPr>
              <a:t>書籍的書名或報紙的標題，有受著作權保護嗎？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zh-TW" altLang="en-US" sz="2400" dirty="0"/>
              <a:t>著作必須具有原創性，才受到著作權的保護，已如前述，而原創性中的創作性</a:t>
            </a:r>
            <a:r>
              <a:rPr lang="en-US" altLang="zh-TW" sz="2400" dirty="0"/>
              <a:t>(creativity)</a:t>
            </a:r>
            <a:r>
              <a:rPr lang="zh-TW" altLang="en-US" sz="2400" dirty="0"/>
              <a:t>，必須具有最低限度之創意性。書籍的書名或報紙的標題，與著作權法第</a:t>
            </a:r>
            <a:r>
              <a:rPr lang="en-US" altLang="zh-TW" sz="2400" dirty="0"/>
              <a:t>9</a:t>
            </a:r>
            <a:r>
              <a:rPr lang="zh-TW" altLang="en-US" sz="2400" dirty="0"/>
              <a:t>條的「標語」一樣，往往因為字數太少，而不受著作權保護。 </a:t>
            </a:r>
          </a:p>
        </p:txBody>
      </p:sp>
    </p:spTree>
    <p:extLst>
      <p:ext uri="{BB962C8B-B14F-4D97-AF65-F5344CB8AC3E}">
        <p14:creationId xmlns:p14="http://schemas.microsoft.com/office/powerpoint/2010/main" val="26842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1761</Words>
  <Application>Microsoft Office PowerPoint</Application>
  <PresentationFormat>如螢幕大小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旅程</vt:lpstr>
      <vt:lpstr>人文社會科學院常見智慧財產權問題彙整宣導</vt:lpstr>
      <vt:lpstr>什麼是智慧財產權?</vt:lpstr>
      <vt:lpstr>智慧財產權包含哪些？</vt:lpstr>
      <vt:lpstr>什麼是著作權？著作權包含哪些權利？</vt:lpstr>
      <vt:lpstr>何謂合理使用(Fair Use)?</vt:lpstr>
      <vt:lpstr>播放午間音樂屬於合理使用範圍嗎？</vt:lpstr>
      <vt:lpstr>老師能否公開播放影片給學生欣賞？</vt:lpstr>
      <vt:lpstr>不以營利為目的，把他人書籍放置在自己網站供人下載，是否應負責？</vt:lpstr>
      <vt:lpstr>書籍的書名或報紙的標題，有受著作權保護嗎？ </vt:lpstr>
      <vt:lpstr>哪些試題不得主張著作權？ </vt:lpstr>
      <vt:lpstr>題庫區(是非題)</vt:lpstr>
      <vt:lpstr>題庫區(是非題)</vt:lpstr>
      <vt:lpstr>題庫區(選擇題)</vt:lpstr>
      <vt:lpstr>題庫區(選擇題)</vt:lpstr>
      <vt:lpstr>題庫區(選擇題)</vt:lpstr>
      <vt:lpstr>PowerPoint 簡報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人文社會科學院常見智慧財產權問題彙整宣導</dc:title>
  <dc:creator>superuser</dc:creator>
  <cp:lastModifiedBy>superuser</cp:lastModifiedBy>
  <cp:revision>6</cp:revision>
  <dcterms:created xsi:type="dcterms:W3CDTF">2018-05-14T06:36:09Z</dcterms:created>
  <dcterms:modified xsi:type="dcterms:W3CDTF">2018-05-29T05:28:23Z</dcterms:modified>
</cp:coreProperties>
</file>